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705" r:id="rId2"/>
    <p:sldId id="703" r:id="rId3"/>
    <p:sldId id="704" r:id="rId4"/>
    <p:sldId id="696" r:id="rId5"/>
    <p:sldId id="697" r:id="rId6"/>
    <p:sldId id="707" r:id="rId7"/>
    <p:sldId id="274" r:id="rId8"/>
    <p:sldId id="680" r:id="rId9"/>
    <p:sldId id="663" r:id="rId10"/>
    <p:sldId id="669" r:id="rId11"/>
    <p:sldId id="686" r:id="rId12"/>
    <p:sldId id="687" r:id="rId13"/>
    <p:sldId id="688" r:id="rId14"/>
    <p:sldId id="689" r:id="rId15"/>
    <p:sldId id="690" r:id="rId16"/>
    <p:sldId id="691" r:id="rId17"/>
    <p:sldId id="692" r:id="rId18"/>
    <p:sldId id="709" r:id="rId19"/>
    <p:sldId id="708" r:id="rId20"/>
    <p:sldId id="706" r:id="rId21"/>
  </p:sldIdLst>
  <p:sldSz cx="14630400" cy="8229600"/>
  <p:notesSz cx="7102475" cy="9369425"/>
  <p:defaultTextStyle>
    <a:defPPr>
      <a:defRPr lang="en-US"/>
    </a:defPPr>
    <a:lvl1pPr marL="0" algn="l" defTabSz="548606" rtl="0" eaLnBrk="1" latinLnBrk="0" hangingPunct="1">
      <a:defRPr sz="2300" kern="1200">
        <a:solidFill>
          <a:schemeClr val="tx1"/>
        </a:solidFill>
        <a:latin typeface="+mn-lt"/>
        <a:ea typeface="+mn-ea"/>
        <a:cs typeface="+mn-cs"/>
      </a:defRPr>
    </a:lvl1pPr>
    <a:lvl2pPr marL="548606" algn="l" defTabSz="548606" rtl="0" eaLnBrk="1" latinLnBrk="0" hangingPunct="1">
      <a:defRPr sz="2300" kern="1200">
        <a:solidFill>
          <a:schemeClr val="tx1"/>
        </a:solidFill>
        <a:latin typeface="+mn-lt"/>
        <a:ea typeface="+mn-ea"/>
        <a:cs typeface="+mn-cs"/>
      </a:defRPr>
    </a:lvl2pPr>
    <a:lvl3pPr marL="1097211" algn="l" defTabSz="548606" rtl="0" eaLnBrk="1" latinLnBrk="0" hangingPunct="1">
      <a:defRPr sz="2300" kern="1200">
        <a:solidFill>
          <a:schemeClr val="tx1"/>
        </a:solidFill>
        <a:latin typeface="+mn-lt"/>
        <a:ea typeface="+mn-ea"/>
        <a:cs typeface="+mn-cs"/>
      </a:defRPr>
    </a:lvl3pPr>
    <a:lvl4pPr marL="1645817" algn="l" defTabSz="548606" rtl="0" eaLnBrk="1" latinLnBrk="0" hangingPunct="1">
      <a:defRPr sz="2300" kern="1200">
        <a:solidFill>
          <a:schemeClr val="tx1"/>
        </a:solidFill>
        <a:latin typeface="+mn-lt"/>
        <a:ea typeface="+mn-ea"/>
        <a:cs typeface="+mn-cs"/>
      </a:defRPr>
    </a:lvl4pPr>
    <a:lvl5pPr marL="2194422" algn="l" defTabSz="548606" rtl="0" eaLnBrk="1" latinLnBrk="0" hangingPunct="1">
      <a:defRPr sz="2300" kern="1200">
        <a:solidFill>
          <a:schemeClr val="tx1"/>
        </a:solidFill>
        <a:latin typeface="+mn-lt"/>
        <a:ea typeface="+mn-ea"/>
        <a:cs typeface="+mn-cs"/>
      </a:defRPr>
    </a:lvl5pPr>
    <a:lvl6pPr marL="2743025" algn="l" defTabSz="548606" rtl="0" eaLnBrk="1" latinLnBrk="0" hangingPunct="1">
      <a:defRPr sz="2300" kern="1200">
        <a:solidFill>
          <a:schemeClr val="tx1"/>
        </a:solidFill>
        <a:latin typeface="+mn-lt"/>
        <a:ea typeface="+mn-ea"/>
        <a:cs typeface="+mn-cs"/>
      </a:defRPr>
    </a:lvl6pPr>
    <a:lvl7pPr marL="3291633" algn="l" defTabSz="548606" rtl="0" eaLnBrk="1" latinLnBrk="0" hangingPunct="1">
      <a:defRPr sz="2300" kern="1200">
        <a:solidFill>
          <a:schemeClr val="tx1"/>
        </a:solidFill>
        <a:latin typeface="+mn-lt"/>
        <a:ea typeface="+mn-ea"/>
        <a:cs typeface="+mn-cs"/>
      </a:defRPr>
    </a:lvl7pPr>
    <a:lvl8pPr marL="3840236" algn="l" defTabSz="548606" rtl="0" eaLnBrk="1" latinLnBrk="0" hangingPunct="1">
      <a:defRPr sz="2300" kern="1200">
        <a:solidFill>
          <a:schemeClr val="tx1"/>
        </a:solidFill>
        <a:latin typeface="+mn-lt"/>
        <a:ea typeface="+mn-ea"/>
        <a:cs typeface="+mn-cs"/>
      </a:defRPr>
    </a:lvl8pPr>
    <a:lvl9pPr marL="4388842" algn="l" defTabSz="548606"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2">
          <p15:clr>
            <a:srgbClr val="A4A3A4"/>
          </p15:clr>
        </p15:guide>
        <p15:guide id="2" orient="horz" pos="744">
          <p15:clr>
            <a:srgbClr val="A4A3A4"/>
          </p15:clr>
        </p15:guide>
        <p15:guide id="3" pos="522">
          <p15:clr>
            <a:srgbClr val="A4A3A4"/>
          </p15:clr>
        </p15:guide>
        <p15:guide id="4" pos="2904">
          <p15:clr>
            <a:srgbClr val="A4A3A4"/>
          </p15:clr>
        </p15:guide>
        <p15:guide id="5" pos="4622">
          <p15:clr>
            <a:srgbClr val="A4A3A4"/>
          </p15:clr>
        </p15:guide>
        <p15:guide id="6" orient="horz" pos="1256">
          <p15:clr>
            <a:srgbClr val="A4A3A4"/>
          </p15:clr>
        </p15:guide>
        <p15:guide id="7" orient="horz" pos="4848">
          <p15:clr>
            <a:srgbClr val="A4A3A4"/>
          </p15:clr>
        </p15:guide>
        <p15:guide id="8" pos="588">
          <p15:clr>
            <a:srgbClr val="A4A3A4"/>
          </p15:clr>
        </p15:guide>
        <p15:guide id="9" pos="4610">
          <p15:clr>
            <a:srgbClr val="A4A3A4"/>
          </p15:clr>
        </p15:guide>
        <p15:guide id="10" pos="8694">
          <p15:clr>
            <a:srgbClr val="A4A3A4"/>
          </p15:clr>
        </p15:guide>
      </p15:sldGuideLst>
    </p:ext>
    <p:ext uri="{2D200454-40CA-4A62-9FC3-DE9A4176ACB9}">
      <p15:notesGuideLst xmlns:p15="http://schemas.microsoft.com/office/powerpoint/2012/main">
        <p15:guide id="1" orient="horz" pos="2951">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lian Montgomery" initials="G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29AB0"/>
    <a:srgbClr val="A8B9C8"/>
    <a:srgbClr val="B1D5AF"/>
    <a:srgbClr val="C8C8C8"/>
    <a:srgbClr val="00A3A5"/>
    <a:srgbClr val="3C3C3C"/>
    <a:srgbClr val="3095C2"/>
    <a:srgbClr val="E76252"/>
    <a:srgbClr val="3EBAF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04" autoAdjust="0"/>
    <p:restoredTop sz="95975" autoAdjust="0"/>
  </p:normalViewPr>
  <p:slideViewPr>
    <p:cSldViewPr snapToGrid="0">
      <p:cViewPr varScale="1">
        <p:scale>
          <a:sx n="98" d="100"/>
          <a:sy n="98" d="100"/>
        </p:scale>
        <p:origin x="560" y="192"/>
      </p:cViewPr>
      <p:guideLst>
        <p:guide orient="horz" pos="4592"/>
        <p:guide orient="horz" pos="744"/>
        <p:guide pos="522"/>
        <p:guide pos="2904"/>
        <p:guide pos="4622"/>
        <p:guide orient="horz" pos="1256"/>
        <p:guide orient="horz" pos="4848"/>
        <p:guide pos="588"/>
        <p:guide pos="4610"/>
        <p:guide pos="8694"/>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96" d="100"/>
          <a:sy n="96" d="100"/>
        </p:scale>
        <p:origin x="-4432" y="-104"/>
      </p:cViewPr>
      <p:guideLst>
        <p:guide orient="horz" pos="2951"/>
        <p:guide pos="223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8313"/>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022725" y="0"/>
            <a:ext cx="3078163" cy="468313"/>
          </a:xfrm>
          <a:prstGeom prst="rect">
            <a:avLst/>
          </a:prstGeom>
        </p:spPr>
        <p:txBody>
          <a:bodyPr vert="horz" lIns="91440" tIns="45720" rIns="91440" bIns="45720" rtlCol="0"/>
          <a:lstStyle>
            <a:lvl1pPr algn="r">
              <a:defRPr sz="1200"/>
            </a:lvl1pPr>
          </a:lstStyle>
          <a:p>
            <a:fld id="{8F83D22D-0F46-4BF4-9660-1D4B24F0D9EA}" type="datetimeFigureOut">
              <a:rPr lang="en-US" smtClean="0">
                <a:latin typeface="Arial" panose="020B0604020202020204" pitchFamily="34" charset="0"/>
              </a:rPr>
              <a:t>12/5/19</a:t>
            </a:fld>
            <a:endParaRPr lang="en-US">
              <a:latin typeface="Arial" panose="020B0604020202020204" pitchFamily="34" charset="0"/>
            </a:endParaRPr>
          </a:p>
        </p:txBody>
      </p:sp>
      <p:sp>
        <p:nvSpPr>
          <p:cNvPr id="4" name="Footer Placeholder 3"/>
          <p:cNvSpPr>
            <a:spLocks noGrp="1"/>
          </p:cNvSpPr>
          <p:nvPr>
            <p:ph type="ftr" sz="quarter" idx="2"/>
          </p:nvPr>
        </p:nvSpPr>
        <p:spPr>
          <a:xfrm>
            <a:off x="0" y="8899525"/>
            <a:ext cx="3078163" cy="468313"/>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022725" y="8899525"/>
            <a:ext cx="3078163" cy="468313"/>
          </a:xfrm>
          <a:prstGeom prst="rect">
            <a:avLst/>
          </a:prstGeom>
        </p:spPr>
        <p:txBody>
          <a:bodyPr vert="horz" lIns="91440" tIns="45720" rIns="91440" bIns="45720" rtlCol="0" anchor="b"/>
          <a:lstStyle>
            <a:lvl1pPr algn="r">
              <a:defRPr sz="1200"/>
            </a:lvl1pPr>
          </a:lstStyle>
          <a:p>
            <a:fld id="{38151696-4263-4686-8631-6326D8E42C39}"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1891615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8471"/>
          </a:xfrm>
          <a:prstGeom prst="rect">
            <a:avLst/>
          </a:prstGeom>
        </p:spPr>
        <p:txBody>
          <a:bodyPr vert="horz" lIns="94119" tIns="47060" rIns="94119" bIns="4706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68471"/>
          </a:xfrm>
          <a:prstGeom prst="rect">
            <a:avLst/>
          </a:prstGeom>
        </p:spPr>
        <p:txBody>
          <a:bodyPr vert="horz" lIns="94119" tIns="47060" rIns="94119" bIns="47060" rtlCol="0"/>
          <a:lstStyle>
            <a:lvl1pPr algn="r">
              <a:defRPr sz="1200">
                <a:latin typeface="Arial" panose="020B0604020202020204" pitchFamily="34" charset="0"/>
              </a:defRPr>
            </a:lvl1pPr>
          </a:lstStyle>
          <a:p>
            <a:fld id="{7B714F60-978E-4B46-A1E7-4610C4949FB2}" type="datetimeFigureOut">
              <a:rPr lang="en-US" smtClean="0"/>
              <a:pPr/>
              <a:t>12/5/19</a:t>
            </a:fld>
            <a:endParaRPr lang="en-US"/>
          </a:p>
        </p:txBody>
      </p:sp>
      <p:sp>
        <p:nvSpPr>
          <p:cNvPr id="4" name="Slide Image Placeholder 3"/>
          <p:cNvSpPr>
            <a:spLocks noGrp="1" noRot="1" noChangeAspect="1"/>
          </p:cNvSpPr>
          <p:nvPr>
            <p:ph type="sldImg" idx="2"/>
          </p:nvPr>
        </p:nvSpPr>
        <p:spPr>
          <a:xfrm>
            <a:off x="725488" y="468313"/>
            <a:ext cx="2895600" cy="1628775"/>
          </a:xfrm>
          <a:prstGeom prst="rect">
            <a:avLst/>
          </a:prstGeom>
          <a:noFill/>
          <a:ln w="12700">
            <a:solidFill>
              <a:prstClr val="black"/>
            </a:solidFill>
          </a:ln>
        </p:spPr>
        <p:txBody>
          <a:bodyPr vert="horz" lIns="94119" tIns="47060" rIns="94119" bIns="47060" rtlCol="0" anchor="ctr"/>
          <a:lstStyle/>
          <a:p>
            <a:endParaRPr lang="en-US"/>
          </a:p>
        </p:txBody>
      </p:sp>
      <p:sp>
        <p:nvSpPr>
          <p:cNvPr id="5" name="Notes Placeholder 4"/>
          <p:cNvSpPr>
            <a:spLocks noGrp="1"/>
          </p:cNvSpPr>
          <p:nvPr>
            <p:ph type="body" sz="quarter" idx="3"/>
          </p:nvPr>
        </p:nvSpPr>
        <p:spPr>
          <a:xfrm>
            <a:off x="710248" y="2179948"/>
            <a:ext cx="5681980" cy="6486770"/>
          </a:xfrm>
          <a:prstGeom prst="rect">
            <a:avLst/>
          </a:prstGeom>
        </p:spPr>
        <p:txBody>
          <a:bodyPr vert="horz" lIns="94119" tIns="47060" rIns="94119" bIns="4706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99328"/>
            <a:ext cx="3077739" cy="468471"/>
          </a:xfrm>
          <a:prstGeom prst="rect">
            <a:avLst/>
          </a:prstGeom>
        </p:spPr>
        <p:txBody>
          <a:bodyPr vert="horz" lIns="94119" tIns="47060" rIns="94119" bIns="4706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899328"/>
            <a:ext cx="3077739" cy="468471"/>
          </a:xfrm>
          <a:prstGeom prst="rect">
            <a:avLst/>
          </a:prstGeom>
        </p:spPr>
        <p:txBody>
          <a:bodyPr vert="horz" lIns="94119" tIns="47060" rIns="94119" bIns="47060" rtlCol="0" anchor="b"/>
          <a:lstStyle>
            <a:lvl1pPr algn="r">
              <a:defRPr sz="1200">
                <a:latin typeface="Arial" panose="020B0604020202020204" pitchFamily="34" charset="0"/>
              </a:defRPr>
            </a:lvl1pPr>
          </a:lstStyle>
          <a:p>
            <a:fld id="{338491A7-CDAE-6648-97E4-398EE75EB383}" type="slidenum">
              <a:rPr lang="en-US" smtClean="0"/>
              <a:pPr/>
              <a:t>‹#›</a:t>
            </a:fld>
            <a:endParaRPr lang="en-US"/>
          </a:p>
        </p:txBody>
      </p:sp>
    </p:spTree>
    <p:extLst>
      <p:ext uri="{BB962C8B-B14F-4D97-AF65-F5344CB8AC3E}">
        <p14:creationId xmlns:p14="http://schemas.microsoft.com/office/powerpoint/2010/main" val="2729804931"/>
      </p:ext>
    </p:extLst>
  </p:cSld>
  <p:clrMap bg1="lt1" tx1="dk1" bg2="lt2" tx2="dk2" accent1="accent1" accent2="accent2" accent3="accent3" accent4="accent4" accent5="accent5" accent6="accent6" hlink="hlink" folHlink="folHlink"/>
  <p:notesStyle>
    <a:lvl1pPr marL="0" algn="l" defTabSz="548606" rtl="0" eaLnBrk="1" latinLnBrk="0" hangingPunct="1">
      <a:defRPr sz="1100" kern="1200">
        <a:solidFill>
          <a:schemeClr val="tx1"/>
        </a:solidFill>
        <a:latin typeface="Arial" panose="020B0604020202020204" pitchFamily="34" charset="0"/>
        <a:ea typeface="+mn-ea"/>
        <a:cs typeface="+mn-cs"/>
      </a:defRPr>
    </a:lvl1pPr>
    <a:lvl2pPr marL="548606" algn="l" defTabSz="548606" rtl="0" eaLnBrk="1" latinLnBrk="0" hangingPunct="1">
      <a:defRPr sz="1100" kern="1200">
        <a:solidFill>
          <a:schemeClr val="tx1"/>
        </a:solidFill>
        <a:latin typeface="Arial" panose="020B0604020202020204" pitchFamily="34" charset="0"/>
        <a:ea typeface="+mn-ea"/>
        <a:cs typeface="+mn-cs"/>
      </a:defRPr>
    </a:lvl2pPr>
    <a:lvl3pPr marL="1097211" algn="l" defTabSz="548606" rtl="0" eaLnBrk="1" latinLnBrk="0" hangingPunct="1">
      <a:defRPr sz="1100" kern="1200">
        <a:solidFill>
          <a:schemeClr val="tx1"/>
        </a:solidFill>
        <a:latin typeface="Arial" panose="020B0604020202020204" pitchFamily="34" charset="0"/>
        <a:ea typeface="+mn-ea"/>
        <a:cs typeface="+mn-cs"/>
      </a:defRPr>
    </a:lvl3pPr>
    <a:lvl4pPr marL="1645817" algn="l" defTabSz="548606" rtl="0" eaLnBrk="1" latinLnBrk="0" hangingPunct="1">
      <a:defRPr sz="1100" kern="1200">
        <a:solidFill>
          <a:schemeClr val="tx1"/>
        </a:solidFill>
        <a:latin typeface="Arial" panose="020B0604020202020204" pitchFamily="34" charset="0"/>
        <a:ea typeface="+mn-ea"/>
        <a:cs typeface="+mn-cs"/>
      </a:defRPr>
    </a:lvl4pPr>
    <a:lvl5pPr marL="2194422" algn="l" defTabSz="548606" rtl="0" eaLnBrk="1" latinLnBrk="0" hangingPunct="1">
      <a:defRPr sz="1100" kern="1200">
        <a:solidFill>
          <a:schemeClr val="tx1"/>
        </a:solidFill>
        <a:latin typeface="Arial" panose="020B0604020202020204" pitchFamily="34" charset="0"/>
        <a:ea typeface="+mn-ea"/>
        <a:cs typeface="+mn-cs"/>
      </a:defRPr>
    </a:lvl5pPr>
    <a:lvl6pPr marL="2743025" algn="l" defTabSz="548606" rtl="0" eaLnBrk="1" latinLnBrk="0" hangingPunct="1">
      <a:defRPr sz="1600" kern="1200">
        <a:solidFill>
          <a:schemeClr val="tx1"/>
        </a:solidFill>
        <a:latin typeface="+mn-lt"/>
        <a:ea typeface="+mn-ea"/>
        <a:cs typeface="+mn-cs"/>
      </a:defRPr>
    </a:lvl6pPr>
    <a:lvl7pPr marL="3291633" algn="l" defTabSz="548606" rtl="0" eaLnBrk="1" latinLnBrk="0" hangingPunct="1">
      <a:defRPr sz="1600" kern="1200">
        <a:solidFill>
          <a:schemeClr val="tx1"/>
        </a:solidFill>
        <a:latin typeface="+mn-lt"/>
        <a:ea typeface="+mn-ea"/>
        <a:cs typeface="+mn-cs"/>
      </a:defRPr>
    </a:lvl7pPr>
    <a:lvl8pPr marL="3840236" algn="l" defTabSz="548606" rtl="0" eaLnBrk="1" latinLnBrk="0" hangingPunct="1">
      <a:defRPr sz="1600" kern="1200">
        <a:solidFill>
          <a:schemeClr val="tx1"/>
        </a:solidFill>
        <a:latin typeface="+mn-lt"/>
        <a:ea typeface="+mn-ea"/>
        <a:cs typeface="+mn-cs"/>
      </a:defRPr>
    </a:lvl8pPr>
    <a:lvl9pPr marL="4388842" algn="l" defTabSz="54860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3A14B09-7C50-4114-8675-D6CC4E79564E}" type="slidenum">
              <a:rPr lang="en-US" smtClean="0"/>
              <a:pPr/>
              <a:t>2</a:t>
            </a:fld>
            <a:endParaRPr lang="en-US" dirty="0"/>
          </a:p>
        </p:txBody>
      </p:sp>
    </p:spTree>
    <p:extLst>
      <p:ext uri="{BB962C8B-B14F-4D97-AF65-F5344CB8AC3E}">
        <p14:creationId xmlns:p14="http://schemas.microsoft.com/office/powerpoint/2010/main" val="2650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6C0E27-FC39-5D4C-8C99-0F246B2BB552}" type="slidenum">
              <a:rPr lang="en-US" smtClean="0"/>
              <a:t>3</a:t>
            </a:fld>
            <a:endParaRPr lang="en-US" dirty="0"/>
          </a:p>
        </p:txBody>
      </p:sp>
    </p:spTree>
    <p:extLst>
      <p:ext uri="{BB962C8B-B14F-4D97-AF65-F5344CB8AC3E}">
        <p14:creationId xmlns:p14="http://schemas.microsoft.com/office/powerpoint/2010/main" val="387148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4023093" y="8899328"/>
            <a:ext cx="3077739" cy="4684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4118" tIns="47060" rIns="94118" bIns="47060" anchor="b"/>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9AFF0E57-B1B4-4845-8661-82807FAB4A3F}" type="slidenum">
              <a:rPr lang="en-US" sz="1200"/>
              <a:pPr algn="r" eaLnBrk="1" hangingPunct="1"/>
              <a:t>6</a:t>
            </a:fld>
            <a:endParaRPr lang="en-US" sz="1200" dirty="0"/>
          </a:p>
        </p:txBody>
      </p:sp>
      <p:sp>
        <p:nvSpPr>
          <p:cNvPr id="16386" name="Rectangle 2"/>
          <p:cNvSpPr>
            <a:spLocks noGrp="1" noRot="1" noChangeAspect="1" noChangeArrowheads="1" noTextEdit="1"/>
          </p:cNvSpPr>
          <p:nvPr>
            <p:ph type="sldImg"/>
          </p:nvPr>
        </p:nvSpPr>
        <p:spPr bwMode="auto">
          <a:xfrm>
            <a:off x="728663" y="468313"/>
            <a:ext cx="2890837" cy="1627187"/>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387"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ea typeface="ＭＳ Ｐゴシック" pitchFamily="34" charset="-128"/>
              </a:rPr>
              <a:t>RPS – Receive packet steering </a:t>
            </a:r>
          </a:p>
          <a:p>
            <a:pPr eaLnBrk="1" hangingPunct="1">
              <a:spcBef>
                <a:spcPct val="0"/>
              </a:spcBef>
            </a:pPr>
            <a:endParaRPr lang="en-US" dirty="0">
              <a:ea typeface="ＭＳ Ｐゴシック" pitchFamily="34" charset="-128"/>
            </a:endParaRPr>
          </a:p>
          <a:p>
            <a:pPr eaLnBrk="1" hangingPunct="1">
              <a:spcBef>
                <a:spcPct val="0"/>
              </a:spcBef>
            </a:pPr>
            <a:r>
              <a:rPr lang="en-US" dirty="0">
                <a:ea typeface="ＭＳ Ｐゴシック" pitchFamily="34" charset="-128"/>
              </a:rPr>
              <a:t>Assuming</a:t>
            </a:r>
            <a:r>
              <a:rPr lang="en-US" baseline="0" dirty="0">
                <a:ea typeface="ＭＳ Ｐゴシック" pitchFamily="34" charset="-128"/>
              </a:rPr>
              <a:t> a server with multiple cores (say 4 cores) and packets from physical </a:t>
            </a:r>
            <a:r>
              <a:rPr lang="en-US" baseline="0" dirty="0" err="1">
                <a:ea typeface="ＭＳ Ｐゴシック" pitchFamily="34" charset="-128"/>
              </a:rPr>
              <a:t>nic</a:t>
            </a:r>
            <a:r>
              <a:rPr lang="en-US" baseline="0" dirty="0">
                <a:ea typeface="ＭＳ Ｐゴシック" pitchFamily="34" charset="-128"/>
              </a:rPr>
              <a:t> arrive on core0 for example; we don</a:t>
            </a:r>
            <a:r>
              <a:rPr lang="fr-FR" baseline="0" dirty="0">
                <a:ea typeface="ＭＳ Ｐゴシック" pitchFamily="34" charset="-128"/>
              </a:rPr>
              <a:t>’</a:t>
            </a:r>
            <a:r>
              <a:rPr lang="en-US" baseline="0" dirty="0">
                <a:ea typeface="ＭＳ Ｐゴシック" pitchFamily="34" charset="-128"/>
              </a:rPr>
              <a:t>t want to do all packet processing on single core for performance reasons. So every packet that is received on this core0 is forwarded to another core (say core1) using pkt2. On core 1, all </a:t>
            </a:r>
            <a:r>
              <a:rPr lang="en-US" baseline="0" dirty="0" err="1">
                <a:ea typeface="ＭＳ Ｐゴシック" pitchFamily="34" charset="-128"/>
              </a:rPr>
              <a:t>vrouter</a:t>
            </a:r>
            <a:r>
              <a:rPr lang="en-US" baseline="0" dirty="0">
                <a:ea typeface="ＭＳ Ｐゴシック" pitchFamily="34" charset="-128"/>
              </a:rPr>
              <a:t> processing is done and then again sent to another core (say core 2) where the packet will be copied to the VM. That way we are able to use multiple CPU cores on the receive path and that allows us to achieve line rate on 10G NIC with </a:t>
            </a:r>
            <a:r>
              <a:rPr lang="en-US" baseline="0" dirty="0" err="1">
                <a:ea typeface="ＭＳ Ｐゴシック" pitchFamily="34" charset="-128"/>
              </a:rPr>
              <a:t>tcp</a:t>
            </a:r>
            <a:r>
              <a:rPr lang="en-US" baseline="0" dirty="0">
                <a:ea typeface="ＭＳ Ｐゴシック" pitchFamily="34" charset="-128"/>
              </a:rPr>
              <a:t> traffic. </a:t>
            </a:r>
          </a:p>
          <a:p>
            <a:pPr eaLnBrk="1" hangingPunct="1">
              <a:spcBef>
                <a:spcPct val="0"/>
              </a:spcBef>
            </a:pPr>
            <a:endParaRPr lang="en-US" baseline="0" dirty="0">
              <a:ea typeface="ＭＳ Ｐゴシック" pitchFamily="34" charset="-128"/>
            </a:endParaRPr>
          </a:p>
          <a:p>
            <a:pPr eaLnBrk="1" hangingPunct="1">
              <a:spcBef>
                <a:spcPct val="0"/>
              </a:spcBef>
            </a:pPr>
            <a:r>
              <a:rPr lang="en-US" baseline="0" dirty="0">
                <a:ea typeface="ＭＳ Ｐゴシック" pitchFamily="34" charset="-128"/>
              </a:rPr>
              <a:t>Anytime packet comes on eth0, </a:t>
            </a:r>
            <a:r>
              <a:rPr lang="en-US" baseline="0" dirty="0" err="1">
                <a:ea typeface="ＭＳ Ｐゴシック" pitchFamily="34" charset="-128"/>
              </a:rPr>
              <a:t>vrouter</a:t>
            </a:r>
            <a:r>
              <a:rPr lang="en-US" baseline="0" dirty="0">
                <a:ea typeface="ＭＳ Ｐゴシック" pitchFamily="34" charset="-128"/>
              </a:rPr>
              <a:t> makes it appear as if packet came on pkt2. vRouter does a hash of the Outer header and sends it to another core using pkt2. </a:t>
            </a:r>
            <a:endParaRPr lang="en-US" dirty="0">
              <a:ea typeface="ＭＳ Ｐゴシック" pitchFamily="34" charset="-128"/>
            </a:endParaRPr>
          </a:p>
        </p:txBody>
      </p:sp>
    </p:spTree>
    <p:extLst>
      <p:ext uri="{BB962C8B-B14F-4D97-AF65-F5344CB8AC3E}">
        <p14:creationId xmlns:p14="http://schemas.microsoft.com/office/powerpoint/2010/main" val="983346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835" name="Google Shape;8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672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491A7-CDAE-6648-97E4-398EE75EB383}" type="slidenum">
              <a:rPr lang="en-US" smtClean="0"/>
              <a:pPr/>
              <a:t>8</a:t>
            </a:fld>
            <a:endParaRPr lang="en-US"/>
          </a:p>
        </p:txBody>
      </p:sp>
    </p:spTree>
    <p:extLst>
      <p:ext uri="{BB962C8B-B14F-4D97-AF65-F5344CB8AC3E}">
        <p14:creationId xmlns:p14="http://schemas.microsoft.com/office/powerpoint/2010/main" val="113714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491A7-CDAE-6648-97E4-398EE75EB383}" type="slidenum">
              <a:rPr lang="en-US" smtClean="0"/>
              <a:pPr/>
              <a:t>18</a:t>
            </a:fld>
            <a:endParaRPr lang="en-US"/>
          </a:p>
        </p:txBody>
      </p:sp>
    </p:spTree>
    <p:extLst>
      <p:ext uri="{BB962C8B-B14F-4D97-AF65-F5344CB8AC3E}">
        <p14:creationId xmlns:p14="http://schemas.microsoft.com/office/powerpoint/2010/main" val="2958439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microsoft.com/office/2007/relationships/hdphoto" Target="../media/hdphoto1.wdp"/></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3" name="Content Placeholder 2"/>
          <p:cNvSpPr>
            <a:spLocks noGrp="1"/>
          </p:cNvSpPr>
          <p:nvPr>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5021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head_Blue Burst">
    <p:spTree>
      <p:nvGrpSpPr>
        <p:cNvPr id="1" name=""/>
        <p:cNvGrpSpPr/>
        <p:nvPr/>
      </p:nvGrpSpPr>
      <p:grpSpPr>
        <a:xfrm>
          <a:off x="0" y="0"/>
          <a:ext cx="0" cy="0"/>
          <a:chOff x="0" y="0"/>
          <a:chExt cx="0" cy="0"/>
        </a:xfrm>
      </p:grpSpPr>
      <p:pic>
        <p:nvPicPr>
          <p:cNvPr id="7" name="Picture 6"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334440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head_Color Burst">
    <p:spTree>
      <p:nvGrpSpPr>
        <p:cNvPr id="1" name=""/>
        <p:cNvGrpSpPr/>
        <p:nvPr/>
      </p:nvGrpSpPr>
      <p:grpSpPr>
        <a:xfrm>
          <a:off x="0" y="0"/>
          <a:ext cx="0" cy="0"/>
          <a:chOff x="0" y="0"/>
          <a:chExt cx="0" cy="0"/>
        </a:xfrm>
      </p:grpSpPr>
      <p:pic>
        <p:nvPicPr>
          <p:cNvPr id="7" name="Picture 6"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a:t>Click to edit Master text styles</a:t>
            </a:r>
          </a:p>
        </p:txBody>
      </p:sp>
      <p:sp>
        <p:nvSpPr>
          <p:cNvPr id="8" name="TextBox 7"/>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Tree>
    <p:extLst>
      <p:ext uri="{BB962C8B-B14F-4D97-AF65-F5344CB8AC3E}">
        <p14:creationId xmlns:p14="http://schemas.microsoft.com/office/powerpoint/2010/main" val="317047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Tree>
    <p:extLst>
      <p:ext uri="{BB962C8B-B14F-4D97-AF65-F5344CB8AC3E}">
        <p14:creationId xmlns:p14="http://schemas.microsoft.com/office/powerpoint/2010/main" val="276687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_Blue Burst">
    <p:spTree>
      <p:nvGrpSpPr>
        <p:cNvPr id="1" name=""/>
        <p:cNvGrpSpPr/>
        <p:nvPr/>
      </p:nvGrpSpPr>
      <p:grpSpPr>
        <a:xfrm>
          <a:off x="0" y="0"/>
          <a:ext cx="0" cy="0"/>
          <a:chOff x="0" y="0"/>
          <a:chExt cx="0" cy="0"/>
        </a:xfrm>
      </p:grpSpPr>
      <p:pic>
        <p:nvPicPr>
          <p:cNvPr id="5" name="Picture 4"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Tree>
    <p:extLst>
      <p:ext uri="{BB962C8B-B14F-4D97-AF65-F5344CB8AC3E}">
        <p14:creationId xmlns:p14="http://schemas.microsoft.com/office/powerpoint/2010/main" val="317947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Color Burst">
    <p:spTree>
      <p:nvGrpSpPr>
        <p:cNvPr id="1" name=""/>
        <p:cNvGrpSpPr/>
        <p:nvPr/>
      </p:nvGrpSpPr>
      <p:grpSpPr>
        <a:xfrm>
          <a:off x="0" y="0"/>
          <a:ext cx="0" cy="0"/>
          <a:chOff x="0" y="0"/>
          <a:chExt cx="0" cy="0"/>
        </a:xfrm>
      </p:grpSpPr>
      <p:pic>
        <p:nvPicPr>
          <p:cNvPr id="5" name="Picture 4"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10" name="TextBox 9"/>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Tree>
    <p:extLst>
      <p:ext uri="{BB962C8B-B14F-4D97-AF65-F5344CB8AC3E}">
        <p14:creationId xmlns:p14="http://schemas.microsoft.com/office/powerpoint/2010/main" val="294581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Blue Burst">
    <p:spTree>
      <p:nvGrpSpPr>
        <p:cNvPr id="1" name=""/>
        <p:cNvGrpSpPr/>
        <p:nvPr/>
      </p:nvGrpSpPr>
      <p:grpSpPr>
        <a:xfrm>
          <a:off x="0" y="0"/>
          <a:ext cx="0" cy="0"/>
          <a:chOff x="0" y="0"/>
          <a:chExt cx="0" cy="0"/>
        </a:xfrm>
      </p:grpSpPr>
      <p:pic>
        <p:nvPicPr>
          <p:cNvPr id="5" name="Picture 4"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3"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Tree>
    <p:extLst>
      <p:ext uri="{BB962C8B-B14F-4D97-AF65-F5344CB8AC3E}">
        <p14:creationId xmlns:p14="http://schemas.microsoft.com/office/powerpoint/2010/main" val="225951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Color Burst">
    <p:spTree>
      <p:nvGrpSpPr>
        <p:cNvPr id="1" name=""/>
        <p:cNvGrpSpPr/>
        <p:nvPr/>
      </p:nvGrpSpPr>
      <p:grpSpPr>
        <a:xfrm>
          <a:off x="0" y="0"/>
          <a:ext cx="0" cy="0"/>
          <a:chOff x="0" y="0"/>
          <a:chExt cx="0" cy="0"/>
        </a:xfrm>
      </p:grpSpPr>
      <p:pic>
        <p:nvPicPr>
          <p:cNvPr id="7" name="Picture 6"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5" name="TextBox 4"/>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8"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Tree>
    <p:extLst>
      <p:ext uri="{BB962C8B-B14F-4D97-AF65-F5344CB8AC3E}">
        <p14:creationId xmlns:p14="http://schemas.microsoft.com/office/powerpoint/2010/main" val="61985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_Two Column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752883" y="2918809"/>
            <a:ext cx="6309360" cy="4741547"/>
          </a:xfrm>
          <a:prstGeom prst="rect">
            <a:avLst/>
          </a:prstGeom>
        </p:spPr>
        <p:txBody>
          <a:bodyPr lIns="91425" tIns="45713" rIns="91425" bIns="45713"/>
          <a:lstStyle>
            <a:lvl1pPr marL="276624" indent="-276624">
              <a:lnSpc>
                <a:spcPct val="95000"/>
              </a:lnSpc>
              <a:spcBef>
                <a:spcPts val="900"/>
              </a:spcBef>
              <a:buClr>
                <a:schemeClr val="tx1"/>
              </a:buClr>
              <a:defRPr sz="2800">
                <a:solidFill>
                  <a:schemeClr val="accent2"/>
                </a:solidFill>
              </a:defRPr>
            </a:lvl1pPr>
            <a:lvl2pPr marL="682977" indent="-272810">
              <a:lnSpc>
                <a:spcPct val="95000"/>
              </a:lnSpc>
              <a:spcBef>
                <a:spcPts val="400"/>
              </a:spcBef>
              <a:buClr>
                <a:schemeClr val="tx1"/>
              </a:buClr>
              <a:buFont typeface="Arial" panose="020B0604020202020204" pitchFamily="34" charset="0"/>
              <a:buChar char="•"/>
              <a:defRPr sz="2400">
                <a:solidFill>
                  <a:schemeClr val="accent2"/>
                </a:solidFill>
              </a:defRPr>
            </a:lvl2pPr>
            <a:lvl3pPr marL="1102684" indent="-272810">
              <a:lnSpc>
                <a:spcPct val="95000"/>
              </a:lnSpc>
              <a:spcBef>
                <a:spcPts val="400"/>
              </a:spcBef>
              <a:buClr>
                <a:schemeClr val="tx1"/>
              </a:buClr>
              <a:defRPr sz="2000">
                <a:solidFill>
                  <a:schemeClr val="accent2"/>
                </a:solidFill>
              </a:defRPr>
            </a:lvl3pPr>
            <a:lvl4pPr marL="1512852" indent="-272810">
              <a:lnSpc>
                <a:spcPct val="95000"/>
              </a:lnSpc>
              <a:spcBef>
                <a:spcPts val="400"/>
              </a:spcBef>
              <a:buClr>
                <a:schemeClr val="tx1"/>
              </a:buClr>
              <a:defRPr sz="1800">
                <a:solidFill>
                  <a:schemeClr val="accent2"/>
                </a:solidFill>
              </a:defRPr>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p:cNvSpPr>
            <a:spLocks noGrp="1"/>
          </p:cNvSpPr>
          <p:nvPr>
            <p:ph sz="quarter" idx="4"/>
          </p:nvPr>
        </p:nvSpPr>
        <p:spPr>
          <a:xfrm>
            <a:off x="7673051" y="2918809"/>
            <a:ext cx="6309360" cy="4741547"/>
          </a:xfrm>
          <a:prstGeom prst="rect">
            <a:avLst/>
          </a:prstGeom>
        </p:spPr>
        <p:txBody>
          <a:bodyPr lIns="91425" tIns="45713" rIns="91425" bIns="45713"/>
          <a:lstStyle>
            <a:lvl1pPr marL="276624" indent="-276624">
              <a:lnSpc>
                <a:spcPct val="95000"/>
              </a:lnSpc>
              <a:spcBef>
                <a:spcPts val="900"/>
              </a:spcBef>
              <a:buClr>
                <a:schemeClr val="tx1"/>
              </a:buClr>
              <a:defRPr sz="2800">
                <a:solidFill>
                  <a:schemeClr val="accent2"/>
                </a:solidFill>
              </a:defRPr>
            </a:lvl1pPr>
            <a:lvl2pPr marL="682977" indent="-272810">
              <a:lnSpc>
                <a:spcPct val="95000"/>
              </a:lnSpc>
              <a:spcBef>
                <a:spcPts val="400"/>
              </a:spcBef>
              <a:buClr>
                <a:schemeClr val="tx1"/>
              </a:buClr>
              <a:buFont typeface="Arial" panose="020B0604020202020204" pitchFamily="34" charset="0"/>
              <a:buChar char="•"/>
              <a:defRPr sz="2400">
                <a:solidFill>
                  <a:schemeClr val="accent2"/>
                </a:solidFill>
              </a:defRPr>
            </a:lvl2pPr>
            <a:lvl3pPr marL="1241951" indent="-272810">
              <a:lnSpc>
                <a:spcPct val="95000"/>
              </a:lnSpc>
              <a:spcBef>
                <a:spcPts val="400"/>
              </a:spcBef>
              <a:buClr>
                <a:schemeClr val="tx1"/>
              </a:buClr>
              <a:defRPr sz="2000">
                <a:solidFill>
                  <a:schemeClr val="accent2"/>
                </a:solidFill>
              </a:defRPr>
            </a:lvl3pPr>
            <a:lvl4pPr marL="1779938" indent="-272810">
              <a:lnSpc>
                <a:spcPct val="95000"/>
              </a:lnSpc>
              <a:spcBef>
                <a:spcPts val="400"/>
              </a:spcBef>
              <a:buClr>
                <a:schemeClr val="tx1"/>
              </a:buClr>
              <a:tabLst/>
              <a:defRPr sz="1800">
                <a:solidFill>
                  <a:schemeClr val="accent2"/>
                </a:solidFill>
              </a:defRPr>
            </a:lvl4pPr>
            <a:lvl5pPr>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p:cNvSpPr>
            <a:spLocks noGrp="1"/>
          </p:cNvSpPr>
          <p:nvPr>
            <p:ph type="body" sz="quarter" idx="10"/>
          </p:nvPr>
        </p:nvSpPr>
        <p:spPr>
          <a:xfrm>
            <a:off x="752883" y="1927366"/>
            <a:ext cx="6309360" cy="767716"/>
          </a:xfrm>
          <a:prstGeom prst="rect">
            <a:avLst/>
          </a:prstGeom>
        </p:spPr>
        <p:txBody>
          <a:bodyPr anchor="b" anchorCtr="0"/>
          <a:lstStyle>
            <a:lvl1pPr marL="0" indent="0">
              <a:buNone/>
              <a:defRPr sz="3000"/>
            </a:lvl1pPr>
          </a:lstStyle>
          <a:p>
            <a:pPr lvl="0"/>
            <a:r>
              <a:rPr lang="en-US"/>
              <a:t>Click to edit Master text styles</a:t>
            </a:r>
          </a:p>
        </p:txBody>
      </p:sp>
      <p:sp>
        <p:nvSpPr>
          <p:cNvPr id="9" name="Text Placeholder 7"/>
          <p:cNvSpPr>
            <a:spLocks noGrp="1"/>
          </p:cNvSpPr>
          <p:nvPr>
            <p:ph type="body" sz="quarter" idx="11"/>
          </p:nvPr>
        </p:nvSpPr>
        <p:spPr>
          <a:xfrm>
            <a:off x="7673051" y="1927366"/>
            <a:ext cx="6309360" cy="767716"/>
          </a:xfrm>
          <a:prstGeom prst="rect">
            <a:avLst/>
          </a:prstGeom>
        </p:spPr>
        <p:txBody>
          <a:bodyPr anchor="b" anchorCtr="0"/>
          <a:lstStyle>
            <a:lvl1pPr marL="0" indent="0">
              <a:buNone/>
              <a:defRPr sz="3000"/>
            </a:lvl1pPr>
          </a:lstStyle>
          <a:p>
            <a:pPr lvl="0"/>
            <a:r>
              <a:rPr lang="en-US"/>
              <a:t>Click to edit Master text styles</a:t>
            </a:r>
          </a:p>
        </p:txBody>
      </p:sp>
      <p:sp>
        <p:nvSpPr>
          <p:cNvPr id="7"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Tree>
    <p:extLst>
      <p:ext uri="{BB962C8B-B14F-4D97-AF65-F5344CB8AC3E}">
        <p14:creationId xmlns:p14="http://schemas.microsoft.com/office/powerpoint/2010/main" val="52914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ight Title w Content, Left Pic">
    <p:spTree>
      <p:nvGrpSpPr>
        <p:cNvPr id="1" name=""/>
        <p:cNvGrpSpPr/>
        <p:nvPr/>
      </p:nvGrpSpPr>
      <p:grpSpPr>
        <a:xfrm>
          <a:off x="0" y="0"/>
          <a:ext cx="0" cy="0"/>
          <a:chOff x="0" y="0"/>
          <a:chExt cx="0" cy="0"/>
        </a:xfrm>
      </p:grpSpPr>
      <p:sp>
        <p:nvSpPr>
          <p:cNvPr id="11" name="Rectangle 10"/>
          <p:cNvSpPr/>
          <p:nvPr userDrawn="1"/>
        </p:nvSpPr>
        <p:spPr>
          <a:xfrm>
            <a:off x="0" y="-1"/>
            <a:ext cx="14630400" cy="8229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a:latin typeface="Arial" panose="020B0604020202020204" pitchFamily="34" charset="0"/>
            </a:endParaRPr>
          </a:p>
        </p:txBody>
      </p:sp>
      <p:pic>
        <p:nvPicPr>
          <p:cNvPr id="2" name="Picture 1" descr="testytest2.png"/>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a:stretch/>
        </p:blipFill>
        <p:spPr>
          <a:xfrm>
            <a:off x="0" y="0"/>
            <a:ext cx="14630400" cy="8229600"/>
          </a:xfrm>
          <a:prstGeom prst="rect">
            <a:avLst/>
          </a:prstGeom>
        </p:spPr>
      </p:pic>
      <p:sp>
        <p:nvSpPr>
          <p:cNvPr id="9" name="Rectangle 8"/>
          <p:cNvSpPr/>
          <p:nvPr userDrawn="1"/>
        </p:nvSpPr>
        <p:spPr>
          <a:xfrm flipH="1">
            <a:off x="0" y="2"/>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a:latin typeface="Arial" panose="020B0604020202020204" pitchFamily="34" charset="0"/>
            </a:endParaRPr>
          </a:p>
        </p:txBody>
      </p:sp>
      <p:sp>
        <p:nvSpPr>
          <p:cNvPr id="6" name="Title 5"/>
          <p:cNvSpPr>
            <a:spLocks noGrp="1"/>
          </p:cNvSpPr>
          <p:nvPr>
            <p:ph type="title"/>
          </p:nvPr>
        </p:nvSpPr>
        <p:spPr>
          <a:xfrm>
            <a:off x="4546871" y="1139566"/>
            <a:ext cx="8970442" cy="590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0000"/>
              </a:lnSpc>
              <a:spcBef>
                <a:spcPts val="400"/>
              </a:spcBef>
              <a:spcAft>
                <a:spcPts val="0"/>
              </a:spcAft>
              <a:defRPr lang="en-US" sz="4800" b="0" spc="-61" baseline="0">
                <a:solidFill>
                  <a:schemeClr val="tx1"/>
                </a:solidFill>
                <a:ea typeface="+mn-ea"/>
              </a:defRPr>
            </a:lvl1pPr>
          </a:lstStyle>
          <a:p>
            <a:pPr marL="0" lvl="0">
              <a:lnSpc>
                <a:spcPct val="80000"/>
              </a:lnSpc>
              <a:spcAft>
                <a:spcPts val="1199"/>
              </a:spcAft>
            </a:pPr>
            <a:r>
              <a:rPr lang="en-US"/>
              <a:t>Click to edit Master title style</a:t>
            </a:r>
            <a:endParaRPr lang="en-US" dirty="0"/>
          </a:p>
        </p:txBody>
      </p:sp>
      <p:sp>
        <p:nvSpPr>
          <p:cNvPr id="5" name="Text Placeholder 4"/>
          <p:cNvSpPr>
            <a:spLocks noGrp="1"/>
          </p:cNvSpPr>
          <p:nvPr>
            <p:ph type="body" sz="quarter" idx="11"/>
          </p:nvPr>
        </p:nvSpPr>
        <p:spPr>
          <a:xfrm>
            <a:off x="4462255" y="2088304"/>
            <a:ext cx="9033904" cy="5200228"/>
          </a:xfrm>
          <a:prstGeom prst="rect">
            <a:avLst/>
          </a:prstGeom>
        </p:spPr>
        <p:txBody>
          <a:bodyPr lIns="109887" tIns="54942" rIns="109887" bIns="54942"/>
          <a:lstStyle>
            <a:lvl1pPr marL="411455" indent="-411455">
              <a:lnSpc>
                <a:spcPct val="95000"/>
              </a:lnSpc>
              <a:spcBef>
                <a:spcPts val="900"/>
              </a:spcBef>
              <a:buClr>
                <a:schemeClr val="tx1"/>
              </a:buClr>
              <a:buFont typeface="Arial" panose="020B0604020202020204" pitchFamily="34" charset="0"/>
              <a:buChar cha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marL="1371515" indent="-274304">
              <a:lnSpc>
                <a:spcPct val="95000"/>
              </a:lnSpc>
              <a:spcBef>
                <a:spcPts val="400"/>
              </a:spcBef>
              <a:buClr>
                <a:schemeClr val="tx1"/>
              </a:buClr>
              <a:buFont typeface="Arial" panose="020B0604020202020204" pitchFamily="34" charset="0"/>
              <a:buChar cha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marL="2468722" indent="-274304">
              <a:buClr>
                <a:schemeClr val="tx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p:cNvSpPr>
            <a:spLocks noGrp="1"/>
          </p:cNvSpPr>
          <p:nvPr>
            <p:ph type="pic" sz="quarter" idx="12"/>
          </p:nvPr>
        </p:nvSpPr>
        <p:spPr>
          <a:xfrm>
            <a:off x="3" y="0"/>
            <a:ext cx="3998081" cy="8229600"/>
          </a:xfrm>
          <a:prstGeom prst="rect">
            <a:avLst/>
          </a:prstGeom>
        </p:spPr>
        <p:txBody>
          <a:bodyPr lIns="109887" tIns="54942" rIns="109887" bIns="54942" anchor="ctr" anchorCtr="0"/>
          <a:lstStyle>
            <a:lvl1pPr marL="0" indent="0" algn="ctr">
              <a:buNone/>
              <a:defRPr/>
            </a:lvl1pPr>
          </a:lstStyle>
          <a:p>
            <a:r>
              <a:rPr lang="en-US"/>
              <a:t>Click icon to add picture</a:t>
            </a:r>
          </a:p>
        </p:txBody>
      </p:sp>
      <p:sp>
        <p:nvSpPr>
          <p:cNvPr id="12" name="TextBox 11"/>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13"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Tree>
    <p:extLst>
      <p:ext uri="{BB962C8B-B14F-4D97-AF65-F5344CB8AC3E}">
        <p14:creationId xmlns:p14="http://schemas.microsoft.com/office/powerpoint/2010/main" val="120587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1" name="Rectangle 10"/>
          <p:cNvSpPr/>
          <p:nvPr userDrawn="1"/>
        </p:nvSpPr>
        <p:spPr>
          <a:xfrm>
            <a:off x="0" y="-1"/>
            <a:ext cx="14630400" cy="8229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a:latin typeface="Arial" panose="020B0604020202020204" pitchFamily="34" charset="0"/>
            </a:endParaRPr>
          </a:p>
        </p:txBody>
      </p:sp>
      <p:pic>
        <p:nvPicPr>
          <p:cNvPr id="13" name="Picture 12" descr="longwindowperspective.jpg"/>
          <p:cNvPicPr>
            <a:picLocks noChangeAspect="1"/>
          </p:cNvPicPr>
          <p:nvPr userDrawn="1"/>
        </p:nvPicPr>
        <p:blipFill rotWithShape="1">
          <a:blip r:embed="rId2">
            <a:alphaModFix amt="71000"/>
            <a:extLst>
              <a:ext uri="{28A0092B-C50C-407E-A947-70E740481C1C}">
                <a14:useLocalDpi xmlns:a14="http://schemas.microsoft.com/office/drawing/2010/main" val="0"/>
              </a:ext>
            </a:extLst>
          </a:blip>
          <a:srcRect t="22042" b="10558"/>
          <a:stretch/>
        </p:blipFill>
        <p:spPr>
          <a:xfrm>
            <a:off x="0" y="0"/>
            <a:ext cx="14630400" cy="8229600"/>
          </a:xfrm>
          <a:prstGeom prst="rect">
            <a:avLst/>
          </a:prstGeom>
        </p:spPr>
      </p:pic>
      <p:sp>
        <p:nvSpPr>
          <p:cNvPr id="6" name="Title 5"/>
          <p:cNvSpPr>
            <a:spLocks noGrp="1"/>
          </p:cNvSpPr>
          <p:nvPr>
            <p:ph type="title"/>
          </p:nvPr>
        </p:nvSpPr>
        <p:spPr>
          <a:xfrm>
            <a:off x="4546871" y="1139566"/>
            <a:ext cx="8970442" cy="5909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0000"/>
              </a:lnSpc>
              <a:spcAft>
                <a:spcPts val="1441"/>
              </a:spcAft>
              <a:defRPr lang="en-US" sz="4800" b="0" spc="-61" baseline="0">
                <a:solidFill>
                  <a:schemeClr val="tx1"/>
                </a:solidFill>
                <a:ea typeface="+mn-ea"/>
              </a:defRPr>
            </a:lvl1pPr>
          </a:lstStyle>
          <a:p>
            <a:pPr marL="0" lvl="0">
              <a:lnSpc>
                <a:spcPct val="80000"/>
              </a:lnSpc>
              <a:spcAft>
                <a:spcPts val="1199"/>
              </a:spcAft>
            </a:pPr>
            <a:r>
              <a:rPr lang="en-US"/>
              <a:t>Click to edit Master title style</a:t>
            </a:r>
          </a:p>
        </p:txBody>
      </p:sp>
      <p:sp>
        <p:nvSpPr>
          <p:cNvPr id="8" name="Picture Placeholder 7"/>
          <p:cNvSpPr>
            <a:spLocks noGrp="1"/>
          </p:cNvSpPr>
          <p:nvPr>
            <p:ph type="pic" sz="quarter" idx="12"/>
          </p:nvPr>
        </p:nvSpPr>
        <p:spPr>
          <a:xfrm>
            <a:off x="3" y="0"/>
            <a:ext cx="3998081" cy="8229600"/>
          </a:xfrm>
          <a:prstGeom prst="rect">
            <a:avLst/>
          </a:prstGeom>
        </p:spPr>
        <p:txBody>
          <a:bodyPr lIns="109887" tIns="54942" rIns="109887" bIns="54942" anchor="ctr" anchorCtr="0"/>
          <a:lstStyle>
            <a:lvl1pPr marL="0" indent="0" algn="ctr">
              <a:buNone/>
              <a:defRPr/>
            </a:lvl1pPr>
          </a:lstStyle>
          <a:p>
            <a:r>
              <a:rPr lang="en-US"/>
              <a:t>Click icon to add picture</a:t>
            </a:r>
          </a:p>
        </p:txBody>
      </p:sp>
      <p:sp>
        <p:nvSpPr>
          <p:cNvPr id="4" name="Content Placeholder 3"/>
          <p:cNvSpPr>
            <a:spLocks noGrp="1"/>
          </p:cNvSpPr>
          <p:nvPr>
            <p:ph sz="quarter" idx="13"/>
          </p:nvPr>
        </p:nvSpPr>
        <p:spPr>
          <a:xfrm>
            <a:off x="4988644" y="3366639"/>
            <a:ext cx="7698751" cy="1891666"/>
          </a:xfrm>
          <a:prstGeom prst="rect">
            <a:avLst/>
          </a:prstGeom>
        </p:spPr>
        <p:txBody>
          <a:bodyPr lIns="109887" tIns="54942" rIns="109887" bIns="54942" anchor="ctr" anchorCtr="0"/>
          <a:lstStyle>
            <a:lvl1pPr marL="139267" indent="-139267">
              <a:lnSpc>
                <a:spcPct val="95000"/>
              </a:lnSpc>
              <a:spcBef>
                <a:spcPts val="900"/>
              </a:spcBef>
              <a:buNone/>
              <a:tabLst>
                <a:tab pos="8115599" algn="r"/>
              </a:tabLst>
              <a:defRPr sz="2900">
                <a:solidFill>
                  <a:schemeClr val="accent2"/>
                </a:solidFill>
              </a:defRPr>
            </a:lvl1pPr>
            <a:lvl2pPr marL="548606" indent="0">
              <a:buNone/>
              <a:defRPr sz="2900">
                <a:solidFill>
                  <a:schemeClr val="accent2"/>
                </a:solidFill>
              </a:defRPr>
            </a:lvl2pPr>
            <a:lvl3pPr marL="1097211" indent="0">
              <a:buNone/>
              <a:defRPr sz="2900">
                <a:solidFill>
                  <a:schemeClr val="accent2"/>
                </a:solidFill>
              </a:defRPr>
            </a:lvl3pPr>
            <a:lvl4pPr marL="1645813" indent="0">
              <a:buNone/>
              <a:defRPr sz="2900">
                <a:solidFill>
                  <a:schemeClr val="accent2"/>
                </a:solidFill>
              </a:defRPr>
            </a:lvl4pPr>
            <a:lvl5pPr marL="2194418" indent="0">
              <a:buNone/>
              <a:defRPr sz="2900">
                <a:solidFill>
                  <a:schemeClr val="accent2"/>
                </a:solidFill>
              </a:defRPr>
            </a:lvl5pPr>
          </a:lstStyle>
          <a:p>
            <a:pPr lvl="0"/>
            <a:r>
              <a:rPr lang="en-US"/>
              <a:t>Click to edit Master text styles</a:t>
            </a:r>
          </a:p>
        </p:txBody>
      </p:sp>
      <p:sp>
        <p:nvSpPr>
          <p:cNvPr id="9" name="TextBox 8"/>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12"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Tree>
    <p:extLst>
      <p:ext uri="{BB962C8B-B14F-4D97-AF65-F5344CB8AC3E}">
        <p14:creationId xmlns:p14="http://schemas.microsoft.com/office/powerpoint/2010/main" val="305938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p:cNvSpPr/>
          <p:nvPr userDrawn="1"/>
        </p:nvSpPr>
        <p:spPr>
          <a:xfrm>
            <a:off x="0" y="-1"/>
            <a:ext cx="14630400" cy="82296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a:latin typeface="Arial" panose="020B0604020202020204" pitchFamily="34" charset="0"/>
            </a:endParaRPr>
          </a:p>
        </p:txBody>
      </p:sp>
      <p:pic>
        <p:nvPicPr>
          <p:cNvPr id="2" name="Picture 1" descr="testytest2.png"/>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a:stretch/>
        </p:blipFill>
        <p:spPr>
          <a:xfrm>
            <a:off x="0" y="0"/>
            <a:ext cx="14630400" cy="8229600"/>
          </a:xfrm>
          <a:prstGeom prst="rect">
            <a:avLst/>
          </a:prstGeom>
        </p:spPr>
      </p:pic>
      <p:pic>
        <p:nvPicPr>
          <p:cNvPr id="3" name="Picture 2" descr="responsive_pallete.png"/>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184956" y="4503152"/>
            <a:ext cx="7700009" cy="93128"/>
          </a:xfrm>
          <a:prstGeom prst="rect">
            <a:avLst/>
          </a:prstGeom>
        </p:spPr>
      </p:pic>
      <p:sp>
        <p:nvSpPr>
          <p:cNvPr id="6" name="Title 5"/>
          <p:cNvSpPr>
            <a:spLocks noGrp="1"/>
          </p:cNvSpPr>
          <p:nvPr>
            <p:ph type="title"/>
          </p:nvPr>
        </p:nvSpPr>
        <p:spPr>
          <a:xfrm>
            <a:off x="1206220" y="2579408"/>
            <a:ext cx="8055056" cy="17727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b" anchorCtr="0">
            <a:spAutoFit/>
          </a:bodyPr>
          <a:lstStyle>
            <a:lvl1pPr>
              <a:lnSpc>
                <a:spcPct val="95000"/>
              </a:lnSpc>
              <a:spcBef>
                <a:spcPts val="900"/>
              </a:spcBef>
              <a:spcAft>
                <a:spcPts val="0"/>
              </a:spcAft>
              <a:defRPr lang="en-US" sz="7200" b="0" spc="-61" baseline="0">
                <a:solidFill>
                  <a:schemeClr val="tx1"/>
                </a:solidFill>
                <a:ea typeface="+mn-ea"/>
              </a:defRPr>
            </a:lvl1pPr>
          </a:lstStyle>
          <a:p>
            <a:pPr marL="0" lvl="0">
              <a:lnSpc>
                <a:spcPct val="80000"/>
              </a:lnSpc>
              <a:spcAft>
                <a:spcPts val="1199"/>
              </a:spcAft>
            </a:pPr>
            <a:r>
              <a:rPr lang="en-US"/>
              <a:t>Click to edit Master title style</a:t>
            </a:r>
            <a:endParaRPr lang="en-US" dirty="0"/>
          </a:p>
        </p:txBody>
      </p:sp>
      <p:sp>
        <p:nvSpPr>
          <p:cNvPr id="13" name="Content Placeholder 12"/>
          <p:cNvSpPr>
            <a:spLocks noGrp="1"/>
          </p:cNvSpPr>
          <p:nvPr>
            <p:ph sz="quarter" idx="10"/>
          </p:nvPr>
        </p:nvSpPr>
        <p:spPr>
          <a:xfrm>
            <a:off x="1109174" y="4747696"/>
            <a:ext cx="8055218" cy="548788"/>
          </a:xfrm>
          <a:prstGeom prst="rect">
            <a:avLst/>
          </a:prstGeom>
          <a:noFill/>
          <a:ln>
            <a:noFill/>
          </a:ln>
        </p:spPr>
        <p:txBody>
          <a:bodyPr lIns="109887" tIns="54942" rIns="109887" bIns="54942"/>
          <a:lstStyle>
            <a:lvl1pPr marL="0" indent="0">
              <a:lnSpc>
                <a:spcPct val="95000"/>
              </a:lnSpc>
              <a:spcBef>
                <a:spcPts val="900"/>
              </a:spcBef>
              <a:buNone/>
              <a:defRPr sz="3400" cap="none" spc="-61" baseline="0">
                <a:solidFill>
                  <a:schemeClr val="tx1"/>
                </a:solidFill>
              </a:defRPr>
            </a:lvl1pPr>
            <a:lvl2pPr marL="548606" indent="0">
              <a:buNone/>
              <a:defRPr sz="2900" cap="all" baseline="0">
                <a:solidFill>
                  <a:schemeClr val="accent2"/>
                </a:solidFill>
              </a:defRPr>
            </a:lvl2pPr>
            <a:lvl3pPr marL="1097211" indent="0">
              <a:buNone/>
              <a:defRPr sz="2900" cap="all" baseline="0">
                <a:solidFill>
                  <a:schemeClr val="accent2"/>
                </a:solidFill>
              </a:defRPr>
            </a:lvl3pPr>
            <a:lvl4pPr marL="1645813" indent="0">
              <a:buNone/>
              <a:defRPr sz="2900" cap="all" baseline="0">
                <a:solidFill>
                  <a:schemeClr val="accent2"/>
                </a:solidFill>
              </a:defRPr>
            </a:lvl4pPr>
            <a:lvl5pPr marL="2194418" indent="0">
              <a:buNone/>
              <a:defRPr sz="2900" cap="all" baseline="0">
                <a:solidFill>
                  <a:schemeClr val="accent2"/>
                </a:solidFill>
              </a:defRPr>
            </a:lvl5pPr>
          </a:lstStyle>
          <a:p>
            <a:pPr lvl="0"/>
            <a:r>
              <a:rPr lang="en-US"/>
              <a:t>Click to edit Master text styles</a:t>
            </a:r>
          </a:p>
        </p:txBody>
      </p:sp>
      <p:sp>
        <p:nvSpPr>
          <p:cNvPr id="18" name="Content Placeholder 17"/>
          <p:cNvSpPr>
            <a:spLocks noGrp="1"/>
          </p:cNvSpPr>
          <p:nvPr>
            <p:ph sz="quarter" idx="11"/>
          </p:nvPr>
        </p:nvSpPr>
        <p:spPr>
          <a:xfrm>
            <a:off x="1109174" y="5928803"/>
            <a:ext cx="8034064" cy="781050"/>
          </a:xfrm>
          <a:prstGeom prst="rect">
            <a:avLst/>
          </a:prstGeom>
          <a:noFill/>
        </p:spPr>
        <p:txBody>
          <a:bodyPr lIns="109887" tIns="54942" rIns="109887" bIns="54942"/>
          <a:lstStyle>
            <a:lvl1pPr marL="0" indent="0">
              <a:lnSpc>
                <a:spcPct val="95000"/>
              </a:lnSpc>
              <a:spcBef>
                <a:spcPts val="900"/>
              </a:spcBef>
              <a:buNone/>
              <a:defRPr sz="3000" cap="none" spc="-61" baseline="0">
                <a:solidFill>
                  <a:schemeClr val="accent2"/>
                </a:solidFill>
              </a:defRPr>
            </a:lvl1pPr>
            <a:lvl2pPr marL="548606" indent="0">
              <a:buNone/>
              <a:defRPr sz="2400" cap="all" baseline="0">
                <a:solidFill>
                  <a:schemeClr val="accent2"/>
                </a:solidFill>
              </a:defRPr>
            </a:lvl2pPr>
            <a:lvl3pPr marL="1097211" indent="0">
              <a:buNone/>
              <a:defRPr sz="2400" cap="all" baseline="0">
                <a:solidFill>
                  <a:schemeClr val="accent2"/>
                </a:solidFill>
              </a:defRPr>
            </a:lvl3pPr>
            <a:lvl4pPr marL="1645813" indent="0">
              <a:buNone/>
              <a:defRPr sz="2400" cap="all" baseline="0">
                <a:solidFill>
                  <a:schemeClr val="accent2"/>
                </a:solidFill>
              </a:defRPr>
            </a:lvl4pPr>
            <a:lvl5pPr marL="2194418" indent="0">
              <a:buNone/>
              <a:defRPr sz="2400" cap="all" baseline="0">
                <a:solidFill>
                  <a:schemeClr val="accent2"/>
                </a:solidFill>
              </a:defRPr>
            </a:lvl5pPr>
          </a:lstStyle>
          <a:p>
            <a:pPr lvl="0"/>
            <a:r>
              <a:rPr lang="en-US"/>
              <a:t>Click to edit Master text styles</a:t>
            </a:r>
          </a:p>
        </p:txBody>
      </p:sp>
      <p:pic>
        <p:nvPicPr>
          <p:cNvPr id="9" name="Picture 8" descr="juniper_cmyk.png"/>
          <p:cNvPicPr>
            <a:picLocks noChangeAspect="1"/>
          </p:cNvPicPr>
          <p:nvPr userDrawn="1"/>
        </p:nvPicPr>
        <p:blipFill>
          <a:blip r:embed="rId4" cstate="screen">
            <a:extLst>
              <a:ext uri="{BEBA8EAE-BF5A-486C-A8C5-ECC9F3942E4B}">
                <a14:imgProps xmlns:a14="http://schemas.microsoft.com/office/drawing/2010/main">
                  <a14:imgLayer r:embed="rId5">
                    <a14:imgEffect>
                      <a14:sharpenSoften amount="30000"/>
                    </a14:imgEffect>
                    <a14:imgEffect>
                      <a14:colorTemperature colorTemp="11500"/>
                    </a14:imgEffect>
                    <a14:imgEffect>
                      <a14:saturation sat="0"/>
                    </a14:imgEffect>
                    <a14:imgEffect>
                      <a14:brightnessContrast bright="-100000" contrast="35000"/>
                    </a14:imgEffect>
                  </a14:imgLayer>
                </a14:imgProps>
              </a:ext>
              <a:ext uri="{28A0092B-C50C-407E-A947-70E740481C1C}">
                <a14:useLocalDpi xmlns:a14="http://schemas.microsoft.com/office/drawing/2010/main"/>
              </a:ext>
            </a:extLst>
          </a:blip>
          <a:stretch>
            <a:fillRect/>
          </a:stretch>
        </p:blipFill>
        <p:spPr>
          <a:xfrm>
            <a:off x="11909631" y="432094"/>
            <a:ext cx="2280998" cy="623615"/>
          </a:xfrm>
          <a:prstGeom prst="rect">
            <a:avLst/>
          </a:prstGeom>
        </p:spPr>
      </p:pic>
    </p:spTree>
    <p:extLst>
      <p:ext uri="{BB962C8B-B14F-4D97-AF65-F5344CB8AC3E}">
        <p14:creationId xmlns:p14="http://schemas.microsoft.com/office/powerpoint/2010/main" val="95324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lternate Background Title Only">
    <p:spTree>
      <p:nvGrpSpPr>
        <p:cNvPr id="1" name=""/>
        <p:cNvGrpSpPr/>
        <p:nvPr/>
      </p:nvGrpSpPr>
      <p:grpSpPr>
        <a:xfrm>
          <a:off x="0" y="0"/>
          <a:ext cx="0" cy="0"/>
          <a:chOff x="0" y="0"/>
          <a:chExt cx="0" cy="0"/>
        </a:xfrm>
      </p:grpSpPr>
      <p:pic>
        <p:nvPicPr>
          <p:cNvPr id="4" name="Picture 3" descr="whiteroom.jpg"/>
          <p:cNvPicPr>
            <a:picLocks noChangeAspect="1"/>
          </p:cNvPicPr>
          <p:nvPr userDrawn="1"/>
        </p:nvPicPr>
        <p:blipFill rotWithShape="1">
          <a:blip r:embed="rId2" cstate="screen">
            <a:alphaModFix amt="80000"/>
            <a:extLst>
              <a:ext uri="{28A0092B-C50C-407E-A947-70E740481C1C}">
                <a14:useLocalDpi xmlns:a14="http://schemas.microsoft.com/office/drawing/2010/main"/>
              </a:ext>
            </a:extLst>
          </a:blip>
          <a:srcRect/>
          <a:stretch/>
        </p:blipFill>
        <p:spPr>
          <a:xfrm>
            <a:off x="2" y="0"/>
            <a:ext cx="14630401" cy="8229600"/>
          </a:xfrm>
          <a:prstGeom prst="rect">
            <a:avLst/>
          </a:prstGeom>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6" name="TextBox 5"/>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8"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Tree>
    <p:extLst>
      <p:ext uri="{BB962C8B-B14F-4D97-AF65-F5344CB8AC3E}">
        <p14:creationId xmlns:p14="http://schemas.microsoft.com/office/powerpoint/2010/main" val="122366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Alternate Background Title Only">
    <p:spTree>
      <p:nvGrpSpPr>
        <p:cNvPr id="1" name=""/>
        <p:cNvGrpSpPr/>
        <p:nvPr/>
      </p:nvGrpSpPr>
      <p:grpSpPr>
        <a:xfrm>
          <a:off x="0" y="0"/>
          <a:ext cx="0" cy="0"/>
          <a:chOff x="0" y="0"/>
          <a:chExt cx="0" cy="0"/>
        </a:xfrm>
      </p:grpSpPr>
      <p:pic>
        <p:nvPicPr>
          <p:cNvPr id="5" name="Picture 4" descr="longwindowperspective.jpg"/>
          <p:cNvPicPr>
            <a:picLocks noChangeAspect="1"/>
          </p:cNvPicPr>
          <p:nvPr userDrawn="1"/>
        </p:nvPicPr>
        <p:blipFill rotWithShape="1">
          <a:blip r:embed="rId2">
            <a:alphaModFix amt="71000"/>
            <a:extLst>
              <a:ext uri="{28A0092B-C50C-407E-A947-70E740481C1C}">
                <a14:useLocalDpi xmlns:a14="http://schemas.microsoft.com/office/drawing/2010/main" val="0"/>
              </a:ext>
            </a:extLst>
          </a:blip>
          <a:srcRect t="22042" b="10558"/>
          <a:stretch/>
        </p:blipFill>
        <p:spPr>
          <a:xfrm>
            <a:off x="0" y="0"/>
            <a:ext cx="14630400" cy="8229600"/>
          </a:xfrm>
          <a:prstGeom prst="rect">
            <a:avLst/>
          </a:prstGeom>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7" name="TextBox 6"/>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9"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Tree>
    <p:extLst>
      <p:ext uri="{BB962C8B-B14F-4D97-AF65-F5344CB8AC3E}">
        <p14:creationId xmlns:p14="http://schemas.microsoft.com/office/powerpoint/2010/main" val="24887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Alternate Background Title Only">
    <p:spTree>
      <p:nvGrpSpPr>
        <p:cNvPr id="1" name=""/>
        <p:cNvGrpSpPr/>
        <p:nvPr/>
      </p:nvGrpSpPr>
      <p:grpSpPr>
        <a:xfrm>
          <a:off x="0" y="0"/>
          <a:ext cx="0" cy="0"/>
          <a:chOff x="0" y="0"/>
          <a:chExt cx="0" cy="0"/>
        </a:xfrm>
      </p:grpSpPr>
      <p:pic>
        <p:nvPicPr>
          <p:cNvPr id="8" name="Picture 7" descr="testytest5.png"/>
          <p:cNvPicPr>
            <a:picLocks noChangeAspect="1"/>
          </p:cNvPicPr>
          <p:nvPr userDrawn="1"/>
        </p:nvPicPr>
        <p:blipFill rotWithShape="1">
          <a:blip r:embed="rId2">
            <a:alphaModFix amt="61000"/>
            <a:extLst>
              <a:ext uri="{28A0092B-C50C-407E-A947-70E740481C1C}">
                <a14:useLocalDpi xmlns:a14="http://schemas.microsoft.com/office/drawing/2010/main" val="0"/>
              </a:ext>
            </a:extLst>
          </a:blip>
          <a:srcRect t="15416"/>
          <a:stretch/>
        </p:blipFill>
        <p:spPr>
          <a:xfrm>
            <a:off x="0" y="0"/>
            <a:ext cx="14630400" cy="8229600"/>
          </a:xfrm>
          <a:prstGeom prst="rect">
            <a:avLst/>
          </a:prstGeom>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7" name="TextBox 6"/>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
        <p:nvSpPr>
          <p:cNvPr id="10"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Tree>
    <p:extLst>
      <p:ext uri="{BB962C8B-B14F-4D97-AF65-F5344CB8AC3E}">
        <p14:creationId xmlns:p14="http://schemas.microsoft.com/office/powerpoint/2010/main" val="13282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11" name="Picture 10" descr="longwindowperspective.jpg"/>
          <p:cNvPicPr>
            <a:picLocks noChangeAspect="1"/>
          </p:cNvPicPr>
          <p:nvPr userDrawn="1"/>
        </p:nvPicPr>
        <p:blipFill rotWithShape="1">
          <a:blip r:embed="rId2">
            <a:alphaModFix amt="71000"/>
            <a:extLst>
              <a:ext uri="{28A0092B-C50C-407E-A947-70E740481C1C}">
                <a14:useLocalDpi xmlns:a14="http://schemas.microsoft.com/office/drawing/2010/main" val="0"/>
              </a:ext>
            </a:extLst>
          </a:blip>
          <a:srcRect t="22042" b="10558"/>
          <a:stretch/>
        </p:blipFill>
        <p:spPr>
          <a:xfrm>
            <a:off x="0" y="0"/>
            <a:ext cx="14630400" cy="8229600"/>
          </a:xfrm>
          <a:prstGeom prst="rect">
            <a:avLst/>
          </a:prstGeom>
        </p:spPr>
      </p:pic>
      <p:pic>
        <p:nvPicPr>
          <p:cNvPr id="7" name="Picture 6" descr="juniper_cmyk.png"/>
          <p:cNvPicPr>
            <a:picLocks noChangeAspect="1"/>
          </p:cNvPicPr>
          <p:nvPr userDrawn="1"/>
        </p:nvPicPr>
        <p:blipFill>
          <a:blip r:embed="rId3" cstate="screen">
            <a:extLst>
              <a:ext uri="{BEBA8EAE-BF5A-486C-A8C5-ECC9F3942E4B}">
                <a14:imgProps xmlns:a14="http://schemas.microsoft.com/office/drawing/2010/main">
                  <a14:imgLayer r:embed="rId4">
                    <a14:imgEffect>
                      <a14:sharpenSoften amount="30000"/>
                    </a14:imgEffect>
                    <a14:imgEffect>
                      <a14:colorTemperature colorTemp="11500"/>
                    </a14:imgEffect>
                    <a14:imgEffect>
                      <a14:saturation sat="0"/>
                    </a14:imgEffect>
                    <a14:imgEffect>
                      <a14:brightnessContrast bright="-100000" contrast="35000"/>
                    </a14:imgEffect>
                  </a14:imgLayer>
                </a14:imgProps>
              </a:ext>
              <a:ext uri="{28A0092B-C50C-407E-A947-70E740481C1C}">
                <a14:useLocalDpi xmlns:a14="http://schemas.microsoft.com/office/drawing/2010/main"/>
              </a:ext>
            </a:extLst>
          </a:blip>
          <a:stretch>
            <a:fillRect/>
          </a:stretch>
        </p:blipFill>
        <p:spPr>
          <a:xfrm>
            <a:off x="11909631" y="432094"/>
            <a:ext cx="2280998" cy="623615"/>
          </a:xfrm>
          <a:prstGeom prst="rect">
            <a:avLst/>
          </a:prstGeom>
        </p:spPr>
      </p:pic>
      <p:pic>
        <p:nvPicPr>
          <p:cNvPr id="8" name="Picture 7" descr="Slide16 copy.jpg"/>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215766" y="4824065"/>
            <a:ext cx="6050008" cy="105263"/>
          </a:xfrm>
          <a:prstGeom prst="rect">
            <a:avLst/>
          </a:prstGeom>
        </p:spPr>
      </p:pic>
      <p:sp>
        <p:nvSpPr>
          <p:cNvPr id="2" name="Title 1"/>
          <p:cNvSpPr>
            <a:spLocks noGrp="1"/>
          </p:cNvSpPr>
          <p:nvPr>
            <p:ph type="title"/>
          </p:nvPr>
        </p:nvSpPr>
        <p:spPr>
          <a:xfrm>
            <a:off x="1036543" y="3323490"/>
            <a:ext cx="6674148" cy="1371600"/>
          </a:xfrm>
          <a:prstGeom prst="rect">
            <a:avLst/>
          </a:prstGeom>
        </p:spPr>
        <p:txBody>
          <a:bodyPr lIns="91425" tIns="45713" rIns="91425" bIns="45713" anchor="b" anchorCtr="0"/>
          <a:lstStyle>
            <a:lvl1pPr>
              <a:lnSpc>
                <a:spcPct val="95000"/>
              </a:lnSpc>
              <a:spcBef>
                <a:spcPts val="900"/>
              </a:spcBef>
              <a:defRPr lang="en-US" sz="10000" b="0" cap="none" spc="-61" baseline="0">
                <a:solidFill>
                  <a:schemeClr val="tx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49525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Restricted &amp; Confidential_Title and Content">
    <p:spTree>
      <p:nvGrpSpPr>
        <p:cNvPr id="1" name=""/>
        <p:cNvGrpSpPr/>
        <p:nvPr/>
      </p:nvGrpSpPr>
      <p:grpSpPr>
        <a:xfrm>
          <a:off x="0" y="0"/>
          <a:ext cx="0" cy="0"/>
          <a:chOff x="0" y="0"/>
          <a:chExt cx="0" cy="0"/>
        </a:xfrm>
      </p:grpSpPr>
      <p:pic>
        <p:nvPicPr>
          <p:cNvPr id="7" name="Picture 6" descr="168589107-detail-of-modern-architecture-and-empty-gettyimages copy.jpg"/>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8" name="Rectangle 7"/>
          <p:cNvSpPr/>
          <p:nvPr userDrawn="1"/>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9" name="TextBox 8"/>
          <p:cNvSpPr txBox="1"/>
          <p:nvPr userDrawn="1"/>
        </p:nvSpPr>
        <p:spPr>
          <a:xfrm>
            <a:off x="11504345" y="7873007"/>
            <a:ext cx="286646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pPr algn="r" eaLnBrk="1" hangingPunct="1">
              <a:spcBef>
                <a:spcPct val="50000"/>
              </a:spcBef>
            </a:pPr>
            <a:r>
              <a:rPr lang="en-US" sz="1100" kern="1200" dirty="0">
                <a:solidFill>
                  <a:srgbClr val="344A58">
                    <a:alpha val="50000"/>
                  </a:srgbClr>
                </a:solidFill>
                <a:latin typeface="Arial"/>
                <a:ea typeface="+mn-ea"/>
                <a:cs typeface="Arial"/>
              </a:rPr>
              <a:t>Juniper Networks Restricted &amp; Confidential</a:t>
            </a:r>
          </a:p>
        </p:txBody>
      </p:sp>
      <p:sp>
        <p:nvSpPr>
          <p:cNvPr id="10"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3" name="Content Placeholder 2"/>
          <p:cNvSpPr>
            <a:spLocks noGrp="1"/>
          </p:cNvSpPr>
          <p:nvPr>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8773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Restricted &amp; Confidential_Title, Subhead">
    <p:spTree>
      <p:nvGrpSpPr>
        <p:cNvPr id="1" name=""/>
        <p:cNvGrpSpPr/>
        <p:nvPr/>
      </p:nvGrpSpPr>
      <p:grpSpPr>
        <a:xfrm>
          <a:off x="0" y="0"/>
          <a:ext cx="0" cy="0"/>
          <a:chOff x="0" y="0"/>
          <a:chExt cx="0" cy="0"/>
        </a:xfrm>
      </p:grpSpPr>
      <p:pic>
        <p:nvPicPr>
          <p:cNvPr id="4" name="Picture 3" descr="168589107-detail-of-modern-architecture-and-empty-gettyimages copy.jpg"/>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5" name="Rectangle 4"/>
          <p:cNvSpPr/>
          <p:nvPr userDrawn="1"/>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8"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a:t>Click to edit Master text styles</a:t>
            </a:r>
          </a:p>
        </p:txBody>
      </p:sp>
      <p:sp>
        <p:nvSpPr>
          <p:cNvPr id="10" name="TextBox 9"/>
          <p:cNvSpPr txBox="1"/>
          <p:nvPr userDrawn="1"/>
        </p:nvSpPr>
        <p:spPr>
          <a:xfrm>
            <a:off x="11504345" y="7873007"/>
            <a:ext cx="286646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pPr algn="r" eaLnBrk="1" hangingPunct="1">
              <a:spcBef>
                <a:spcPct val="50000"/>
              </a:spcBef>
            </a:pPr>
            <a:r>
              <a:rPr lang="en-US" sz="1100" kern="1200" dirty="0">
                <a:solidFill>
                  <a:srgbClr val="344A58">
                    <a:alpha val="50000"/>
                  </a:srgbClr>
                </a:solidFill>
                <a:latin typeface="Arial"/>
                <a:ea typeface="+mn-ea"/>
                <a:cs typeface="Arial"/>
              </a:rPr>
              <a:t>Juniper Networks Restricted &amp; Confidential</a:t>
            </a:r>
          </a:p>
        </p:txBody>
      </p:sp>
    </p:spTree>
    <p:extLst>
      <p:ext uri="{BB962C8B-B14F-4D97-AF65-F5344CB8AC3E}">
        <p14:creationId xmlns:p14="http://schemas.microsoft.com/office/powerpoint/2010/main" val="118611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Confidential_Title and Content">
    <p:spTree>
      <p:nvGrpSpPr>
        <p:cNvPr id="1" name=""/>
        <p:cNvGrpSpPr/>
        <p:nvPr/>
      </p:nvGrpSpPr>
      <p:grpSpPr>
        <a:xfrm>
          <a:off x="0" y="0"/>
          <a:ext cx="0" cy="0"/>
          <a:chOff x="0" y="0"/>
          <a:chExt cx="0" cy="0"/>
        </a:xfrm>
      </p:grpSpPr>
      <p:pic>
        <p:nvPicPr>
          <p:cNvPr id="7" name="Picture 6" descr="168589107-detail-of-modern-architecture-and-empty-gettyimages copy.jpg"/>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8" name="Rectangle 7"/>
          <p:cNvSpPr/>
          <p:nvPr userDrawn="1"/>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9" name="TextBox 8"/>
          <p:cNvSpPr txBox="1"/>
          <p:nvPr userDrawn="1"/>
        </p:nvSpPr>
        <p:spPr>
          <a:xfrm>
            <a:off x="12310656" y="7873007"/>
            <a:ext cx="2060149"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pPr algn="r" eaLnBrk="1" hangingPunct="1">
              <a:spcBef>
                <a:spcPct val="50000"/>
              </a:spcBef>
            </a:pPr>
            <a:r>
              <a:rPr lang="en-US" sz="1100" kern="1200" dirty="0">
                <a:solidFill>
                  <a:srgbClr val="344A58">
                    <a:alpha val="50000"/>
                  </a:srgbClr>
                </a:solidFill>
                <a:latin typeface="Arial"/>
                <a:ea typeface="+mn-ea"/>
                <a:cs typeface="Arial"/>
              </a:rPr>
              <a:t>Juniper Networks Confidential</a:t>
            </a:r>
          </a:p>
        </p:txBody>
      </p:sp>
      <p:sp>
        <p:nvSpPr>
          <p:cNvPr id="10"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3" name="Content Placeholder 2"/>
          <p:cNvSpPr>
            <a:spLocks noGrp="1"/>
          </p:cNvSpPr>
          <p:nvPr>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60521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fidential_Title, Subhead">
    <p:spTree>
      <p:nvGrpSpPr>
        <p:cNvPr id="1" name=""/>
        <p:cNvGrpSpPr/>
        <p:nvPr/>
      </p:nvGrpSpPr>
      <p:grpSpPr>
        <a:xfrm>
          <a:off x="0" y="0"/>
          <a:ext cx="0" cy="0"/>
          <a:chOff x="0" y="0"/>
          <a:chExt cx="0" cy="0"/>
        </a:xfrm>
      </p:grpSpPr>
      <p:pic>
        <p:nvPicPr>
          <p:cNvPr id="4" name="Picture 3" descr="168589107-detail-of-modern-architecture-and-empty-gettyimages copy.jpg"/>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5" name="Rectangle 4"/>
          <p:cNvSpPr/>
          <p:nvPr userDrawn="1"/>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8"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a:t>Click to edit Master text styles</a:t>
            </a:r>
          </a:p>
        </p:txBody>
      </p:sp>
      <p:sp>
        <p:nvSpPr>
          <p:cNvPr id="10" name="TextBox 9"/>
          <p:cNvSpPr txBox="1"/>
          <p:nvPr userDrawn="1"/>
        </p:nvSpPr>
        <p:spPr>
          <a:xfrm>
            <a:off x="12310656" y="7873007"/>
            <a:ext cx="2060149"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pPr algn="r" eaLnBrk="1" hangingPunct="1">
              <a:spcBef>
                <a:spcPct val="50000"/>
              </a:spcBef>
            </a:pPr>
            <a:r>
              <a:rPr lang="en-US" sz="1100" kern="1200" dirty="0">
                <a:solidFill>
                  <a:srgbClr val="344A58">
                    <a:alpha val="50000"/>
                  </a:srgbClr>
                </a:solidFill>
                <a:latin typeface="Arial"/>
                <a:ea typeface="+mn-ea"/>
                <a:cs typeface="Arial"/>
              </a:rPr>
              <a:t>Juniper Networks Confidential</a:t>
            </a:r>
          </a:p>
        </p:txBody>
      </p:sp>
    </p:spTree>
    <p:extLst>
      <p:ext uri="{BB962C8B-B14F-4D97-AF65-F5344CB8AC3E}">
        <p14:creationId xmlns:p14="http://schemas.microsoft.com/office/powerpoint/2010/main" val="266377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0931F-CEBE-48A4-A8BA-14B9759D40A2}"/>
              </a:ext>
            </a:extLst>
          </p:cNvPr>
          <p:cNvSpPr>
            <a:spLocks noGrp="1"/>
          </p:cNvSpPr>
          <p:nvPr>
            <p:ph type="title"/>
          </p:nvPr>
        </p:nvSpPr>
        <p:spPr>
          <a:xfrm>
            <a:off x="1005840" y="438151"/>
            <a:ext cx="12618720" cy="1590675"/>
          </a:xfrm>
          <a:prstGeom prst="rect">
            <a:avLst/>
          </a:prstGeom>
        </p:spPr>
        <p:txBody>
          <a:bodyPr/>
          <a:lstStyle/>
          <a:p>
            <a:r>
              <a:rPr lang="en-US"/>
              <a:t>Click to edit Master title style</a:t>
            </a:r>
          </a:p>
        </p:txBody>
      </p:sp>
      <p:sp>
        <p:nvSpPr>
          <p:cNvPr id="5" name="Footer Placeholder 4">
            <a:extLst>
              <a:ext uri="{FF2B5EF4-FFF2-40B4-BE49-F238E27FC236}">
                <a16:creationId xmlns:a16="http://schemas.microsoft.com/office/drawing/2014/main" id="{509BF5B6-4BC2-4CCE-9F9B-A1B4C4D3FFC6}"/>
              </a:ext>
            </a:extLst>
          </p:cNvPr>
          <p:cNvSpPr>
            <a:spLocks noGrp="1"/>
          </p:cNvSpPr>
          <p:nvPr>
            <p:ph type="ftr" sz="quarter" idx="11"/>
          </p:nvPr>
        </p:nvSpPr>
        <p:spPr>
          <a:xfrm>
            <a:off x="4846320" y="7627621"/>
            <a:ext cx="4937760" cy="43815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419E2F3-21C8-4E6F-A16B-B7E8EC55DFA5}"/>
              </a:ext>
            </a:extLst>
          </p:cNvPr>
          <p:cNvSpPr>
            <a:spLocks noGrp="1"/>
          </p:cNvSpPr>
          <p:nvPr>
            <p:ph type="sldNum" sz="quarter" idx="12"/>
          </p:nvPr>
        </p:nvSpPr>
        <p:spPr>
          <a:xfrm>
            <a:off x="10332720" y="7627621"/>
            <a:ext cx="3291840" cy="438150"/>
          </a:xfrm>
          <a:prstGeom prst="rect">
            <a:avLst/>
          </a:prstGeom>
        </p:spPr>
        <p:txBody>
          <a:bodyPr/>
          <a:lstStyle/>
          <a:p>
            <a:fld id="{911CAEDA-F13C-43B4-B3A8-D3983B745648}" type="slidenum">
              <a:rPr lang="en-US" smtClean="0"/>
              <a:t>‹#›</a:t>
            </a:fld>
            <a:endParaRPr lang="en-US"/>
          </a:p>
        </p:txBody>
      </p:sp>
    </p:spTree>
    <p:extLst>
      <p:ext uri="{BB962C8B-B14F-4D97-AF65-F5344CB8AC3E}">
        <p14:creationId xmlns:p14="http://schemas.microsoft.com/office/powerpoint/2010/main" val="1134902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10" name="Picture 9" descr="testytest8.png"/>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853" t="16137"/>
          <a:stretch/>
        </p:blipFill>
        <p:spPr>
          <a:xfrm>
            <a:off x="3" y="0"/>
            <a:ext cx="14630399" cy="8229600"/>
          </a:xfrm>
          <a:prstGeom prst="rect">
            <a:avLst/>
          </a:prstGeom>
        </p:spPr>
      </p:pic>
      <p:sp>
        <p:nvSpPr>
          <p:cNvPr id="2" name="Title 1"/>
          <p:cNvSpPr>
            <a:spLocks noGrp="1"/>
          </p:cNvSpPr>
          <p:nvPr>
            <p:ph type="title"/>
          </p:nvPr>
        </p:nvSpPr>
        <p:spPr>
          <a:xfrm>
            <a:off x="1155703" y="4629915"/>
            <a:ext cx="9052311" cy="1634491"/>
          </a:xfrm>
          <a:prstGeom prst="rect">
            <a:avLst/>
          </a:prstGeom>
        </p:spPr>
        <p:txBody>
          <a:bodyPr lIns="91425" tIns="45713" rIns="91425" bIns="45713" anchor="t"/>
          <a:lstStyle>
            <a:lvl1pPr algn="l">
              <a:lnSpc>
                <a:spcPct val="95000"/>
              </a:lnSpc>
              <a:spcBef>
                <a:spcPts val="400"/>
              </a:spcBef>
              <a:defRPr sz="5800" b="0" cap="none" spc="-61" baseline="0">
                <a:solidFill>
                  <a:schemeClr val="tx1"/>
                </a:solidFill>
              </a:defRPr>
            </a:lvl1pPr>
          </a:lstStyle>
          <a:p>
            <a:r>
              <a:rPr lang="en-US"/>
              <a:t>Click to edit Master title style</a:t>
            </a:r>
            <a:endParaRPr lang="en-US" dirty="0"/>
          </a:p>
        </p:txBody>
      </p:sp>
      <p:pic>
        <p:nvPicPr>
          <p:cNvPr id="11" name="Picture 10" descr="responsive_pallete.png"/>
          <p:cNvPicPr preferRelativeResize="0">
            <a:picLocks/>
          </p:cNvPicPr>
          <p:nvPr userDrawn="1"/>
        </p:nvPicPr>
        <p:blipFill>
          <a:blip r:embed="rId3">
            <a:extLst>
              <a:ext uri="{28A0092B-C50C-407E-A947-70E740481C1C}">
                <a14:useLocalDpi xmlns:a14="http://schemas.microsoft.com/office/drawing/2010/main"/>
              </a:ext>
            </a:extLst>
          </a:blip>
          <a:stretch>
            <a:fillRect/>
          </a:stretch>
        </p:blipFill>
        <p:spPr>
          <a:xfrm>
            <a:off x="1184956" y="4452512"/>
            <a:ext cx="8800012" cy="93128"/>
          </a:xfrm>
          <a:prstGeom prst="rect">
            <a:avLst/>
          </a:prstGeom>
        </p:spPr>
      </p:pic>
    </p:spTree>
    <p:extLst>
      <p:ext uri="{BB962C8B-B14F-4D97-AF65-F5344CB8AC3E}">
        <p14:creationId xmlns:p14="http://schemas.microsoft.com/office/powerpoint/2010/main" val="192355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Blue Burst">
    <p:spTree>
      <p:nvGrpSpPr>
        <p:cNvPr id="1" name=""/>
        <p:cNvGrpSpPr/>
        <p:nvPr/>
      </p:nvGrpSpPr>
      <p:grpSpPr>
        <a:xfrm>
          <a:off x="0" y="0"/>
          <a:ext cx="0" cy="0"/>
          <a:chOff x="0" y="0"/>
          <a:chExt cx="0" cy="0"/>
        </a:xfrm>
      </p:grpSpPr>
      <p:pic>
        <p:nvPicPr>
          <p:cNvPr id="10" name="Picture 9"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3" name="Content Placeholder 2"/>
          <p:cNvSpPr>
            <a:spLocks noGrp="1"/>
          </p:cNvSpPr>
          <p:nvPr>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baseline="0">
                <a:solidFill>
                  <a:schemeClr val="accent2"/>
                </a:solidFill>
              </a:defRPr>
            </a:lvl2pPr>
            <a:lvl3pPr>
              <a:lnSpc>
                <a:spcPct val="95000"/>
              </a:lnSpc>
              <a:spcBef>
                <a:spcPts val="400"/>
              </a:spcBef>
              <a:buClr>
                <a:schemeClr val="tx1"/>
              </a:buClr>
              <a:defRPr sz="2400" baseline="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baseline="0">
                <a:solidFill>
                  <a:schemeClr val="accent2"/>
                </a:solidFill>
              </a:defRPr>
            </a:lvl4pPr>
            <a:lvl5pPr>
              <a:defRPr>
                <a:solidFill>
                  <a:srgbClr val="292929"/>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2306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_Color Burst">
    <p:spTree>
      <p:nvGrpSpPr>
        <p:cNvPr id="1" name=""/>
        <p:cNvGrpSpPr/>
        <p:nvPr/>
      </p:nvGrpSpPr>
      <p:grpSpPr>
        <a:xfrm>
          <a:off x="0" y="0"/>
          <a:ext cx="0" cy="0"/>
          <a:chOff x="0" y="0"/>
          <a:chExt cx="0" cy="0"/>
        </a:xfrm>
      </p:grpSpPr>
      <p:pic>
        <p:nvPicPr>
          <p:cNvPr id="13" name="Picture 12"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2" name="Title 1"/>
          <p:cNvSpPr>
            <a:spLocks noGrp="1"/>
          </p:cNvSpPr>
          <p:nvPr userDrawn="1">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3" name="Content Placeholder 2"/>
          <p:cNvSpPr>
            <a:spLocks noGrp="1"/>
          </p:cNvSpPr>
          <p:nvPr userDrawn="1">
            <p:ph idx="1"/>
          </p:nvPr>
        </p:nvSpPr>
        <p:spPr>
          <a:xfrm>
            <a:off x="720843" y="2051920"/>
            <a:ext cx="13167362" cy="5431156"/>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Tree>
    <p:extLst>
      <p:ext uri="{BB962C8B-B14F-4D97-AF65-F5344CB8AC3E}">
        <p14:creationId xmlns:p14="http://schemas.microsoft.com/office/powerpoint/2010/main" val="9703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3" name="Content Placeholder 2"/>
          <p:cNvSpPr>
            <a:spLocks noGrp="1"/>
          </p:cNvSpPr>
          <p:nvPr>
            <p:ph idx="1"/>
          </p:nvPr>
        </p:nvSpPr>
        <p:spPr>
          <a:xfrm>
            <a:off x="720843" y="2628298"/>
            <a:ext cx="13167362" cy="4882891"/>
          </a:xfrm>
          <a:prstGeom prst="rect">
            <a:avLst/>
          </a:prstGeom>
        </p:spPr>
        <p:txBody>
          <a:bodyPr lIns="91425" tIns="45713" rIns="91425" bIns="45713"/>
          <a:lstStyle>
            <a:lvl1pPr>
              <a:lnSpc>
                <a:spcPct val="95000"/>
              </a:lnSpc>
              <a:spcBef>
                <a:spcPts val="900"/>
              </a:spcBef>
              <a:buClr>
                <a:schemeClr val="tx1"/>
              </a:buClr>
              <a:defRPr sz="3200" baseline="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60438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head, and Content_Blue Burst">
    <p:spTree>
      <p:nvGrpSpPr>
        <p:cNvPr id="1" name=""/>
        <p:cNvGrpSpPr/>
        <p:nvPr/>
      </p:nvGrpSpPr>
      <p:grpSpPr>
        <a:xfrm>
          <a:off x="0" y="0"/>
          <a:ext cx="0" cy="0"/>
          <a:chOff x="0" y="0"/>
          <a:chExt cx="0" cy="0"/>
        </a:xfrm>
      </p:grpSpPr>
      <p:pic>
        <p:nvPicPr>
          <p:cNvPr id="7" name="Picture 6" descr="flower_blue.png"/>
          <p:cNvPicPr>
            <a:picLocks noChangeAspect="1"/>
          </p:cNvPicPr>
          <p:nvPr userDrawn="1"/>
        </p:nvPicPr>
        <p:blipFill rotWithShape="1">
          <a:blip r:embed="rId2" cstate="screen">
            <a:extLst>
              <a:ext uri="{28A0092B-C50C-407E-A947-70E740481C1C}">
                <a14:useLocalDpi xmlns:a14="http://schemas.microsoft.com/office/drawing/2010/main"/>
              </a:ext>
            </a:extLst>
          </a:blip>
          <a:stretch/>
        </p:blipFill>
        <p:spPr>
          <a:xfrm>
            <a:off x="11443045" y="5243938"/>
            <a:ext cx="3184346" cy="2994236"/>
          </a:xfrm>
          <a:prstGeom prst="rect">
            <a:avLst/>
          </a:prstGeom>
          <a:noFill/>
          <a:ln>
            <a:noFill/>
          </a:ln>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a:t>Click to edit Master text styles</a:t>
            </a:r>
          </a:p>
        </p:txBody>
      </p:sp>
      <p:sp>
        <p:nvSpPr>
          <p:cNvPr id="3" name="Content Placeholder 2"/>
          <p:cNvSpPr>
            <a:spLocks noGrp="1"/>
          </p:cNvSpPr>
          <p:nvPr>
            <p:ph idx="1"/>
          </p:nvPr>
        </p:nvSpPr>
        <p:spPr>
          <a:xfrm>
            <a:off x="720843" y="2628298"/>
            <a:ext cx="13167362" cy="4882891"/>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0766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 and Content_Color Burst">
    <p:spTree>
      <p:nvGrpSpPr>
        <p:cNvPr id="1" name=""/>
        <p:cNvGrpSpPr/>
        <p:nvPr/>
      </p:nvGrpSpPr>
      <p:grpSpPr>
        <a:xfrm>
          <a:off x="0" y="0"/>
          <a:ext cx="0" cy="0"/>
          <a:chOff x="0" y="0"/>
          <a:chExt cx="0" cy="0"/>
        </a:xfrm>
      </p:grpSpPr>
      <p:pic>
        <p:nvPicPr>
          <p:cNvPr id="7" name="Picture 6" descr="flower_blue.png"/>
          <p:cNvPicPr preferRelativeResize="0">
            <a:picLocks/>
          </p:cNvPicPr>
          <p:nvPr userDrawn="1"/>
        </p:nvPicPr>
        <p:blipFill>
          <a:blip r:embed="rId2" cstate="screen">
            <a:extLst>
              <a:ext uri="{28A0092B-C50C-407E-A947-70E740481C1C}">
                <a14:useLocalDpi xmlns:a14="http://schemas.microsoft.com/office/drawing/2010/main"/>
              </a:ext>
            </a:extLst>
          </a:blip>
          <a:stretch>
            <a:fillRect/>
          </a:stretch>
        </p:blipFill>
        <p:spPr>
          <a:xfrm>
            <a:off x="11417447" y="5222008"/>
            <a:ext cx="3219992" cy="3006118"/>
          </a:xfrm>
          <a:prstGeom prst="rect">
            <a:avLst/>
          </a:prstGeom>
          <a:noFill/>
          <a:ln>
            <a:noFill/>
          </a:ln>
        </p:spPr>
      </p:pic>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a:t>Click to edit Master text styles</a:t>
            </a:r>
          </a:p>
        </p:txBody>
      </p:sp>
      <p:sp>
        <p:nvSpPr>
          <p:cNvPr id="3" name="Content Placeholder 2"/>
          <p:cNvSpPr>
            <a:spLocks noGrp="1"/>
          </p:cNvSpPr>
          <p:nvPr>
            <p:ph idx="1"/>
          </p:nvPr>
        </p:nvSpPr>
        <p:spPr>
          <a:xfrm>
            <a:off x="720843" y="2628298"/>
            <a:ext cx="13167362" cy="4882891"/>
          </a:xfrm>
          <a:prstGeom prst="rect">
            <a:avLst/>
          </a:prstGeom>
        </p:spPr>
        <p:txBody>
          <a:bodyPr lIns="91425" tIns="45713" rIns="91425" bIns="45713"/>
          <a:lstStyle>
            <a:lvl1pPr>
              <a:lnSpc>
                <a:spcPct val="95000"/>
              </a:lnSpc>
              <a:spcBef>
                <a:spcPts val="900"/>
              </a:spcBef>
              <a:buClr>
                <a:schemeClr val="tx1"/>
              </a:buClr>
              <a:defRPr sz="3200">
                <a:solidFill>
                  <a:schemeClr val="accent2"/>
                </a:solidFill>
              </a:defRPr>
            </a:lvl1pPr>
            <a:lvl2pPr marL="891485" indent="-342878">
              <a:lnSpc>
                <a:spcPct val="95000"/>
              </a:lnSpc>
              <a:spcBef>
                <a:spcPts val="400"/>
              </a:spcBef>
              <a:buClr>
                <a:schemeClr val="tx1"/>
              </a:buClr>
              <a:buFont typeface="Arial" panose="020B0604020202020204" pitchFamily="34" charset="0"/>
              <a:buChar char="•"/>
              <a:defRPr sz="2800">
                <a:solidFill>
                  <a:schemeClr val="accent2"/>
                </a:solidFill>
              </a:defRPr>
            </a:lvl2pPr>
            <a:lvl3pPr>
              <a:lnSpc>
                <a:spcPct val="95000"/>
              </a:lnSpc>
              <a:spcBef>
                <a:spcPts val="400"/>
              </a:spcBef>
              <a:buClr>
                <a:schemeClr val="tx1"/>
              </a:buClr>
              <a:defRPr sz="2400">
                <a:solidFill>
                  <a:schemeClr val="accent2"/>
                </a:solidFill>
              </a:defRPr>
            </a:lvl3pPr>
            <a:lvl4pPr marL="1920117" indent="-274304">
              <a:lnSpc>
                <a:spcPct val="95000"/>
              </a:lnSpc>
              <a:spcBef>
                <a:spcPts val="400"/>
              </a:spcBef>
              <a:buClr>
                <a:schemeClr val="tx1"/>
              </a:buClr>
              <a:buFont typeface="Arial" panose="020B0604020202020204" pitchFamily="34" charset="0"/>
              <a:buChar char="•"/>
              <a:defRPr sz="2000">
                <a:solidFill>
                  <a:schemeClr val="accent2"/>
                </a:solidFill>
              </a:defRPr>
            </a:lvl4pPr>
            <a:lvl5pPr>
              <a:defRPr>
                <a:solidFill>
                  <a:srgbClr val="292929"/>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11683224" y="7873007"/>
            <a:ext cx="2754250"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2014 Juniper Networks, Inc. </a:t>
            </a:r>
          </a:p>
        </p:txBody>
      </p:sp>
    </p:spTree>
    <p:extLst>
      <p:ext uri="{BB962C8B-B14F-4D97-AF65-F5344CB8AC3E}">
        <p14:creationId xmlns:p14="http://schemas.microsoft.com/office/powerpoint/2010/main" val="43658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784923" y="1033194"/>
            <a:ext cx="13167362" cy="590932"/>
          </a:xfrm>
          <a:prstGeom prst="rect">
            <a:avLst/>
          </a:prstGeom>
        </p:spPr>
        <p:txBody>
          <a:bodyPr lIns="0" tIns="0" rIns="0" bIns="0" anchor="b" anchorCtr="0">
            <a:spAutoFit/>
          </a:bodyPr>
          <a:lstStyle>
            <a:lvl1pPr>
              <a:lnSpc>
                <a:spcPct val="90000"/>
              </a:lnSpc>
              <a:spcBef>
                <a:spcPts val="400"/>
              </a:spcBef>
              <a:defRPr lang="en-US" sz="4800" b="0" spc="-61" baseline="0">
                <a:solidFill>
                  <a:schemeClr val="tx1"/>
                </a:solidFill>
                <a:ea typeface="+mn-ea"/>
              </a:defRPr>
            </a:lvl1pPr>
          </a:lstStyle>
          <a:p>
            <a:pPr marL="0" lvl="0" defTabSz="1096992">
              <a:lnSpc>
                <a:spcPct val="80000"/>
              </a:lnSpc>
            </a:pPr>
            <a:r>
              <a:rPr lang="en-US"/>
              <a:t>Click to edit Master title style</a:t>
            </a:r>
            <a:endParaRPr lang="en-US" dirty="0"/>
          </a:p>
        </p:txBody>
      </p:sp>
      <p:sp>
        <p:nvSpPr>
          <p:cNvPr id="6" name="Content Placeholder 5"/>
          <p:cNvSpPr>
            <a:spLocks noGrp="1"/>
          </p:cNvSpPr>
          <p:nvPr>
            <p:ph sz="quarter" idx="11"/>
          </p:nvPr>
        </p:nvSpPr>
        <p:spPr>
          <a:xfrm>
            <a:off x="688802" y="1716143"/>
            <a:ext cx="13167550" cy="592454"/>
          </a:xfrm>
          <a:prstGeom prst="rect">
            <a:avLst/>
          </a:prstGeom>
        </p:spPr>
        <p:txBody>
          <a:bodyPr lIns="109887" tIns="54942" rIns="109887" bIns="54942"/>
          <a:lstStyle>
            <a:lvl1pPr marL="0" indent="0">
              <a:lnSpc>
                <a:spcPct val="95000"/>
              </a:lnSpc>
              <a:spcBef>
                <a:spcPts val="400"/>
              </a:spcBef>
              <a:buNone/>
              <a:defRPr sz="3200" cap="none" spc="-61" baseline="0">
                <a:solidFill>
                  <a:schemeClr val="accent2"/>
                </a:solidFill>
              </a:defRPr>
            </a:lvl1pPr>
            <a:lvl2pPr marL="548606" indent="0">
              <a:buNone/>
              <a:defRPr sz="3400">
                <a:solidFill>
                  <a:schemeClr val="tx1"/>
                </a:solidFill>
              </a:defRPr>
            </a:lvl2pPr>
            <a:lvl3pPr marL="1097211" indent="0">
              <a:buNone/>
              <a:defRPr sz="2400">
                <a:solidFill>
                  <a:schemeClr val="tx1"/>
                </a:solidFill>
              </a:defRPr>
            </a:lvl3pPr>
            <a:lvl4pPr marL="1645813" indent="0">
              <a:buNone/>
              <a:defRPr sz="2300">
                <a:solidFill>
                  <a:schemeClr val="tx1"/>
                </a:solidFill>
              </a:defRPr>
            </a:lvl4pPr>
            <a:lvl5pPr marL="2194418" indent="0">
              <a:buNone/>
              <a:defRPr sz="23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25482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168589107-detail-of-modern-architecture-and-empty-gettyimages copy.jpg"/>
          <p:cNvPicPr>
            <a:picLocks noChangeAspect="1"/>
          </p:cNvPicPr>
          <p:nvPr/>
        </p:nvPicPr>
        <p:blipFill rotWithShape="1">
          <a:blip r:embed="rId30">
            <a:alphaModFix amt="51000"/>
            <a:extLst>
              <a:ext uri="{28A0092B-C50C-407E-A947-70E740481C1C}">
                <a14:useLocalDpi xmlns:a14="http://schemas.microsoft.com/office/drawing/2010/main" val="0"/>
              </a:ext>
            </a:extLst>
          </a:blip>
          <a:srcRect t="24964" b="24289"/>
          <a:stretch/>
        </p:blipFill>
        <p:spPr>
          <a:xfrm>
            <a:off x="-23504" y="-1"/>
            <a:ext cx="14653904" cy="8229601"/>
          </a:xfrm>
          <a:prstGeom prst="rect">
            <a:avLst/>
          </a:prstGeom>
        </p:spPr>
      </p:pic>
      <p:sp>
        <p:nvSpPr>
          <p:cNvPr id="5" name="Rectangle 4"/>
          <p:cNvSpPr/>
          <p:nvPr/>
        </p:nvSpPr>
        <p:spPr>
          <a:xfrm>
            <a:off x="0" y="-1"/>
            <a:ext cx="14630400" cy="8229601"/>
          </a:xfrm>
          <a:prstGeom prst="rect">
            <a:avLst/>
          </a:prstGeom>
          <a:gradFill flip="none" rotWithShape="1">
            <a:gsLst>
              <a:gs pos="0">
                <a:schemeClr val="bg1">
                  <a:alpha val="50000"/>
                </a:schemeClr>
              </a:gs>
              <a:gs pos="100000">
                <a:schemeClr val="bg1">
                  <a:shade val="100000"/>
                  <a:satMod val="115000"/>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09887" tIns="54942" rIns="109887" bIns="54942" rtlCol="0" anchor="ctr"/>
          <a:lstStyle/>
          <a:p>
            <a:pPr algn="ctr"/>
            <a:endParaRPr lang="en-US" dirty="0">
              <a:latin typeface="Arial" panose="020B0604020202020204" pitchFamily="34" charset="0"/>
            </a:endParaRPr>
          </a:p>
        </p:txBody>
      </p:sp>
      <p:sp>
        <p:nvSpPr>
          <p:cNvPr id="9" name="TextBox 8"/>
          <p:cNvSpPr txBox="1"/>
          <p:nvPr userDrawn="1"/>
        </p:nvSpPr>
        <p:spPr>
          <a:xfrm>
            <a:off x="11718297" y="7873007"/>
            <a:ext cx="2719177" cy="261596"/>
          </a:xfrm>
          <a:prstGeom prst="rect">
            <a:avLst/>
          </a:prstGeom>
          <a:noFill/>
        </p:spPr>
        <p:txBody>
          <a:bodyPr wrap="none" lIns="91425" tIns="45713" rIns="91425" bIns="45713" rtlCol="0" anchor="b" anchorCtr="0">
            <a:spAutoFit/>
          </a:bodyPr>
          <a:lstStyle>
            <a:defPPr>
              <a:defRPr lang="en-US"/>
            </a:defPPr>
            <a:lvl1pPr algn="r">
              <a:defRPr sz="1100">
                <a:solidFill>
                  <a:srgbClr val="344A58">
                    <a:alpha val="50000"/>
                  </a:srgbClr>
                </a:solidFill>
                <a:latin typeface="Arial"/>
                <a:cs typeface="Arial"/>
              </a:defRPr>
            </a:lvl1pPr>
          </a:lstStyle>
          <a:p>
            <a:r>
              <a:rPr lang="en-US" dirty="0"/>
              <a:t>Copyright © 2015 Juniper Networks, Inc. </a:t>
            </a:r>
          </a:p>
        </p:txBody>
      </p:sp>
      <p:sp>
        <p:nvSpPr>
          <p:cNvPr id="11" name="Rectangle 26"/>
          <p:cNvSpPr>
            <a:spLocks noChangeArrowheads="1"/>
          </p:cNvSpPr>
          <p:nvPr userDrawn="1"/>
        </p:nvSpPr>
        <p:spPr bwMode="black">
          <a:xfrm>
            <a:off x="184797" y="7886143"/>
            <a:ext cx="356157" cy="261596"/>
          </a:xfrm>
          <a:prstGeom prst="rect">
            <a:avLst/>
          </a:prstGeom>
          <a:noFill/>
        </p:spPr>
        <p:txBody>
          <a:bodyPr wrap="none" lIns="91425" tIns="45713" rIns="91425" bIns="45713" rtlCol="0" anchor="b" anchorCtr="0">
            <a:spAutoFit/>
          </a:bodyPr>
          <a:lstStyle/>
          <a:p>
            <a:pPr lvl="0"/>
            <a:fld id="{5266C0E3-FCB2-4D10-9980-6DFC0D8FABCB}" type="slidenum">
              <a:rPr lang="en-US" sz="1100">
                <a:solidFill>
                  <a:srgbClr val="344A58">
                    <a:alpha val="50000"/>
                  </a:srgbClr>
                </a:solidFill>
                <a:latin typeface="Arial"/>
                <a:cs typeface="Arial"/>
              </a:rPr>
              <a:pPr lvl="0"/>
              <a:t>‹#›</a:t>
            </a:fld>
            <a:endParaRPr lang="en-US" sz="1100">
              <a:solidFill>
                <a:srgbClr val="344A58">
                  <a:alpha val="50000"/>
                </a:srgbClr>
              </a:solidFill>
              <a:latin typeface="Arial"/>
              <a:cs typeface="Arial"/>
            </a:endParaRPr>
          </a:p>
        </p:txBody>
      </p:sp>
    </p:spTree>
    <p:extLst>
      <p:ext uri="{BB962C8B-B14F-4D97-AF65-F5344CB8AC3E}">
        <p14:creationId xmlns:p14="http://schemas.microsoft.com/office/powerpoint/2010/main" val="3691563539"/>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1" r:id="rId3"/>
    <p:sldLayoutId id="2147483833" r:id="rId4"/>
    <p:sldLayoutId id="2147483838" r:id="rId5"/>
    <p:sldLayoutId id="2147483825" r:id="rId6"/>
    <p:sldLayoutId id="2147483834" r:id="rId7"/>
    <p:sldLayoutId id="2147483839" r:id="rId8"/>
    <p:sldLayoutId id="2147483832" r:id="rId9"/>
    <p:sldLayoutId id="2147483835" r:id="rId10"/>
    <p:sldLayoutId id="2147483840" r:id="rId11"/>
    <p:sldLayoutId id="2147483826" r:id="rId12"/>
    <p:sldLayoutId id="2147483836" r:id="rId13"/>
    <p:sldLayoutId id="2147483841" r:id="rId14"/>
    <p:sldLayoutId id="2147483837" r:id="rId15"/>
    <p:sldLayoutId id="2147483843" r:id="rId16"/>
    <p:sldLayoutId id="2147483653" r:id="rId17"/>
    <p:sldLayoutId id="2147483844" r:id="rId18"/>
    <p:sldLayoutId id="2147483846" r:id="rId19"/>
    <p:sldLayoutId id="2147483827" r:id="rId20"/>
    <p:sldLayoutId id="2147483828" r:id="rId21"/>
    <p:sldLayoutId id="2147483850" r:id="rId22"/>
    <p:sldLayoutId id="2147483655" r:id="rId23"/>
    <p:sldLayoutId id="2147483851" r:id="rId24"/>
    <p:sldLayoutId id="2147483852" r:id="rId25"/>
    <p:sldLayoutId id="2147483853" r:id="rId26"/>
    <p:sldLayoutId id="2147483854" r:id="rId27"/>
    <p:sldLayoutId id="2147483855"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48606" rtl="0" eaLnBrk="1" latinLnBrk="0" hangingPunct="1">
        <a:spcBef>
          <a:spcPct val="0"/>
        </a:spcBef>
        <a:buNone/>
        <a:defRPr sz="4000" b="1" i="0" kern="1200">
          <a:solidFill>
            <a:schemeClr val="accent6"/>
          </a:solidFill>
          <a:latin typeface="Arial"/>
          <a:ea typeface="+mj-ea"/>
          <a:cs typeface="Arial"/>
        </a:defRPr>
      </a:lvl1pPr>
    </p:titleStyle>
    <p:bodyStyle>
      <a:lvl1pPr marL="411455" indent="-411455" algn="l" defTabSz="548606" rtl="0" eaLnBrk="1" latinLnBrk="0" hangingPunct="1">
        <a:spcBef>
          <a:spcPct val="20000"/>
        </a:spcBef>
        <a:buFont typeface="Arial"/>
        <a:buChar char="•"/>
        <a:defRPr sz="3800" kern="1200">
          <a:solidFill>
            <a:schemeClr val="tx1">
              <a:lumMod val="50000"/>
            </a:schemeClr>
          </a:solidFill>
          <a:latin typeface="Arial"/>
          <a:ea typeface="+mn-ea"/>
          <a:cs typeface="Arial"/>
        </a:defRPr>
      </a:lvl1pPr>
      <a:lvl2pPr marL="891485" indent="-342878" algn="l" defTabSz="548606" rtl="0" eaLnBrk="1" latinLnBrk="0" hangingPunct="1">
        <a:spcBef>
          <a:spcPct val="20000"/>
        </a:spcBef>
        <a:buFont typeface="Arial"/>
        <a:buChar char="–"/>
        <a:defRPr sz="3700" kern="1200">
          <a:solidFill>
            <a:schemeClr val="tx1">
              <a:lumMod val="50000"/>
            </a:schemeClr>
          </a:solidFill>
          <a:latin typeface="Arial"/>
          <a:ea typeface="+mn-ea"/>
          <a:cs typeface="Arial"/>
        </a:defRPr>
      </a:lvl2pPr>
      <a:lvl3pPr marL="1371515" indent="-274304" algn="l" defTabSz="548606" rtl="0" eaLnBrk="1" latinLnBrk="0" hangingPunct="1">
        <a:spcBef>
          <a:spcPct val="20000"/>
        </a:spcBef>
        <a:buFont typeface="Arial"/>
        <a:buChar char="•"/>
        <a:defRPr sz="2900" kern="1200">
          <a:solidFill>
            <a:schemeClr val="tx1">
              <a:lumMod val="50000"/>
            </a:schemeClr>
          </a:solidFill>
          <a:latin typeface="Arial"/>
          <a:ea typeface="+mn-ea"/>
          <a:cs typeface="Arial"/>
        </a:defRPr>
      </a:lvl3pPr>
      <a:lvl4pPr marL="1920117"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4pPr>
      <a:lvl5pPr marL="2468722" indent="-274304" algn="l" defTabSz="548606" rtl="0" eaLnBrk="1" latinLnBrk="0" hangingPunct="1">
        <a:spcBef>
          <a:spcPct val="20000"/>
        </a:spcBef>
        <a:buFont typeface="Arial"/>
        <a:buChar char="»"/>
        <a:defRPr sz="2400" kern="1200">
          <a:solidFill>
            <a:schemeClr val="tx1">
              <a:lumMod val="50000"/>
            </a:schemeClr>
          </a:solidFill>
          <a:latin typeface="Arial"/>
          <a:ea typeface="+mn-ea"/>
          <a:cs typeface="Arial"/>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06" rtl="0" eaLnBrk="1" latinLnBrk="0" hangingPunct="1">
        <a:defRPr sz="2300" kern="1200">
          <a:solidFill>
            <a:schemeClr val="tx1"/>
          </a:solidFill>
          <a:latin typeface="+mn-lt"/>
          <a:ea typeface="+mn-ea"/>
          <a:cs typeface="+mn-cs"/>
        </a:defRPr>
      </a:lvl1pPr>
      <a:lvl2pPr marL="548606" algn="l" defTabSz="548606" rtl="0" eaLnBrk="1" latinLnBrk="0" hangingPunct="1">
        <a:defRPr sz="2300" kern="1200">
          <a:solidFill>
            <a:schemeClr val="tx1"/>
          </a:solidFill>
          <a:latin typeface="+mn-lt"/>
          <a:ea typeface="+mn-ea"/>
          <a:cs typeface="+mn-cs"/>
        </a:defRPr>
      </a:lvl2pPr>
      <a:lvl3pPr marL="1097211" algn="l" defTabSz="548606" rtl="0" eaLnBrk="1" latinLnBrk="0" hangingPunct="1">
        <a:defRPr sz="2300" kern="1200">
          <a:solidFill>
            <a:schemeClr val="tx1"/>
          </a:solidFill>
          <a:latin typeface="+mn-lt"/>
          <a:ea typeface="+mn-ea"/>
          <a:cs typeface="+mn-cs"/>
        </a:defRPr>
      </a:lvl3pPr>
      <a:lvl4pPr marL="1645817" algn="l" defTabSz="548606" rtl="0" eaLnBrk="1" latinLnBrk="0" hangingPunct="1">
        <a:defRPr sz="2300" kern="1200">
          <a:solidFill>
            <a:schemeClr val="tx1"/>
          </a:solidFill>
          <a:latin typeface="+mn-lt"/>
          <a:ea typeface="+mn-ea"/>
          <a:cs typeface="+mn-cs"/>
        </a:defRPr>
      </a:lvl4pPr>
      <a:lvl5pPr marL="2194422" algn="l" defTabSz="548606" rtl="0" eaLnBrk="1" latinLnBrk="0" hangingPunct="1">
        <a:defRPr sz="2300" kern="1200">
          <a:solidFill>
            <a:schemeClr val="tx1"/>
          </a:solidFill>
          <a:latin typeface="+mn-lt"/>
          <a:ea typeface="+mn-ea"/>
          <a:cs typeface="+mn-cs"/>
        </a:defRPr>
      </a:lvl5pPr>
      <a:lvl6pPr marL="2743025" algn="l" defTabSz="548606" rtl="0" eaLnBrk="1" latinLnBrk="0" hangingPunct="1">
        <a:defRPr sz="2300" kern="1200">
          <a:solidFill>
            <a:schemeClr val="tx1"/>
          </a:solidFill>
          <a:latin typeface="+mn-lt"/>
          <a:ea typeface="+mn-ea"/>
          <a:cs typeface="+mn-cs"/>
        </a:defRPr>
      </a:lvl6pPr>
      <a:lvl7pPr marL="3291633" algn="l" defTabSz="548606" rtl="0" eaLnBrk="1" latinLnBrk="0" hangingPunct="1">
        <a:defRPr sz="2300" kern="1200">
          <a:solidFill>
            <a:schemeClr val="tx1"/>
          </a:solidFill>
          <a:latin typeface="+mn-lt"/>
          <a:ea typeface="+mn-ea"/>
          <a:cs typeface="+mn-cs"/>
        </a:defRPr>
      </a:lvl7pPr>
      <a:lvl8pPr marL="3840236" algn="l" defTabSz="548606" rtl="0" eaLnBrk="1" latinLnBrk="0" hangingPunct="1">
        <a:defRPr sz="2300" kern="1200">
          <a:solidFill>
            <a:schemeClr val="tx1"/>
          </a:solidFill>
          <a:latin typeface="+mn-lt"/>
          <a:ea typeface="+mn-ea"/>
          <a:cs typeface="+mn-cs"/>
        </a:defRPr>
      </a:lvl8pPr>
      <a:lvl9pPr marL="4388842" algn="l" defTabSz="548606"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www.github.com/Juniper/contrail-vrouter" TargetMode="External"/><Relationship Id="rId2" Type="http://schemas.openxmlformats.org/officeDocument/2006/relationships/hyperlink" Target="https://tungstenfabric.github.io/website/Tungsten-Fabric-Architecture.html"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6F03-D097-A442-B659-DD8040B65B45}"/>
              </a:ext>
            </a:extLst>
          </p:cNvPr>
          <p:cNvSpPr>
            <a:spLocks noGrp="1"/>
          </p:cNvSpPr>
          <p:nvPr>
            <p:ph type="title"/>
          </p:nvPr>
        </p:nvSpPr>
        <p:spPr/>
        <p:txBody>
          <a:bodyPr/>
          <a:lstStyle/>
          <a:p>
            <a:pPr algn="r"/>
            <a:r>
              <a:rPr lang="en-US" sz="4000" dirty="0" err="1"/>
              <a:t>vRouter</a:t>
            </a:r>
            <a:r>
              <a:rPr lang="en-US" sz="4000" dirty="0"/>
              <a:t> / DPDK architecture</a:t>
            </a:r>
            <a:br>
              <a:rPr lang="en-US" sz="4000" dirty="0"/>
            </a:br>
            <a:br>
              <a:rPr lang="en-US" sz="4000" dirty="0"/>
            </a:br>
            <a:r>
              <a:rPr lang="en-US" sz="2000" dirty="0"/>
              <a:t>Kiran &lt;</a:t>
            </a:r>
            <a:r>
              <a:rPr lang="en-US" sz="2000" dirty="0" err="1"/>
              <a:t>kirankn@juniper.net</a:t>
            </a:r>
            <a:r>
              <a:rPr lang="en-US" sz="2000" dirty="0"/>
              <a:t>&gt;</a:t>
            </a:r>
          </a:p>
        </p:txBody>
      </p:sp>
      <p:pic>
        <p:nvPicPr>
          <p:cNvPr id="3" name="Picture 2">
            <a:extLst>
              <a:ext uri="{FF2B5EF4-FFF2-40B4-BE49-F238E27FC236}">
                <a16:creationId xmlns:a16="http://schemas.microsoft.com/office/drawing/2014/main" id="{85432390-D64F-C841-9669-0049F2A55147}"/>
              </a:ext>
            </a:extLst>
          </p:cNvPr>
          <p:cNvPicPr>
            <a:picLocks noChangeAspect="1"/>
          </p:cNvPicPr>
          <p:nvPr/>
        </p:nvPicPr>
        <p:blipFill>
          <a:blip r:embed="rId2"/>
          <a:stretch>
            <a:fillRect/>
          </a:stretch>
        </p:blipFill>
        <p:spPr>
          <a:xfrm>
            <a:off x="10586720" y="424180"/>
            <a:ext cx="2540000" cy="1549400"/>
          </a:xfrm>
          <a:prstGeom prst="rect">
            <a:avLst/>
          </a:prstGeom>
        </p:spPr>
      </p:pic>
    </p:spTree>
    <p:extLst>
      <p:ext uri="{BB962C8B-B14F-4D97-AF65-F5344CB8AC3E}">
        <p14:creationId xmlns:p14="http://schemas.microsoft.com/office/powerpoint/2010/main" val="429255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33129" y="915103"/>
            <a:ext cx="10842860" cy="7314497"/>
          </a:xfrm>
          <a:prstGeom prst="rect">
            <a:avLst/>
          </a:prstGeom>
        </p:spPr>
      </p:pic>
      <p:sp>
        <p:nvSpPr>
          <p:cNvPr id="7" name="Title 4">
            <a:extLst>
              <a:ext uri="{FF2B5EF4-FFF2-40B4-BE49-F238E27FC236}">
                <a16:creationId xmlns:a16="http://schemas.microsoft.com/office/drawing/2014/main" id="{188CA867-17E8-C24E-92EF-39665D00636E}"/>
              </a:ext>
            </a:extLst>
          </p:cNvPr>
          <p:cNvSpPr txBox="1">
            <a:spLocks/>
          </p:cNvSpPr>
          <p:nvPr/>
        </p:nvSpPr>
        <p:spPr>
          <a:xfrm>
            <a:off x="3731323" y="257654"/>
            <a:ext cx="7312597" cy="498598"/>
          </a:xfrm>
          <a:prstGeom prst="rect">
            <a:avLst/>
          </a:prstGeom>
        </p:spPr>
        <p:txBody>
          <a:bodyPr wrap="square" lIns="0" tIns="0" rIns="0" bIns="0" anchor="b" anchorCtr="0">
            <a:spAutoFit/>
          </a:bodyPr>
          <a:lstStyle>
            <a:lvl1pPr algn="l" defTabSz="548606" rtl="0" eaLnBrk="1" latinLnBrk="0" hangingPunct="1">
              <a:lnSpc>
                <a:spcPct val="90000"/>
              </a:lnSpc>
              <a:spcBef>
                <a:spcPts val="400"/>
              </a:spcBef>
              <a:buNone/>
              <a:defRPr lang="en-US" sz="4800" b="0" i="0" kern="1200" spc="-61" baseline="0">
                <a:solidFill>
                  <a:schemeClr val="tx1"/>
                </a:solidFill>
                <a:latin typeface="Arial"/>
                <a:ea typeface="+mn-ea"/>
                <a:cs typeface="Arial"/>
              </a:defRPr>
            </a:lvl1pPr>
          </a:lstStyle>
          <a:p>
            <a:r>
              <a:rPr lang="en-US" sz="3600" dirty="0"/>
              <a:t>DPDK </a:t>
            </a:r>
            <a:r>
              <a:rPr lang="en-US" sz="3600" dirty="0" err="1"/>
              <a:t>vRouter</a:t>
            </a:r>
            <a:r>
              <a:rPr lang="en-US" sz="3600" dirty="0"/>
              <a:t> Architecture</a:t>
            </a:r>
          </a:p>
        </p:txBody>
      </p:sp>
    </p:spTree>
    <p:extLst>
      <p:ext uri="{BB962C8B-B14F-4D97-AF65-F5344CB8AC3E}">
        <p14:creationId xmlns:p14="http://schemas.microsoft.com/office/powerpoint/2010/main" val="248856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9615467" y="4559783"/>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3" name="TextBox 62"/>
          <p:cNvSpPr txBox="1"/>
          <p:nvPr/>
        </p:nvSpPr>
        <p:spPr>
          <a:xfrm>
            <a:off x="11769560" y="4609583"/>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12" name="Rectangle 11"/>
          <p:cNvSpPr/>
          <p:nvPr/>
        </p:nvSpPr>
        <p:spPr>
          <a:xfrm>
            <a:off x="9637387" y="1630990"/>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 name="Title 1"/>
          <p:cNvSpPr>
            <a:spLocks noGrp="1"/>
          </p:cNvSpPr>
          <p:nvPr>
            <p:ph type="title"/>
          </p:nvPr>
        </p:nvSpPr>
        <p:spPr>
          <a:xfrm>
            <a:off x="731519" y="362986"/>
            <a:ext cx="13167362" cy="997196"/>
          </a:xfrm>
        </p:spPr>
        <p:txBody>
          <a:bodyPr/>
          <a:lstStyle/>
          <a:p>
            <a:pPr algn="ctr"/>
            <a:r>
              <a:rPr lang="en-US" sz="3600" dirty="0"/>
              <a:t>DPDK </a:t>
            </a:r>
            <a:r>
              <a:rPr lang="en-US" sz="3600" dirty="0" err="1"/>
              <a:t>vRouter</a:t>
            </a:r>
            <a:r>
              <a:rPr lang="en-US" sz="3600" dirty="0"/>
              <a:t> packet walk-through </a:t>
            </a:r>
            <a:br>
              <a:rPr lang="en-US" sz="3600" dirty="0"/>
            </a:br>
            <a:r>
              <a:rPr lang="en-US" sz="3600" dirty="0"/>
              <a:t>(from NIC to Guest) for a DPDK VM</a:t>
            </a:r>
          </a:p>
        </p:txBody>
      </p:sp>
      <p:sp>
        <p:nvSpPr>
          <p:cNvPr id="5" name="Rectangle 4"/>
          <p:cNvSpPr/>
          <p:nvPr/>
        </p:nvSpPr>
        <p:spPr>
          <a:xfrm>
            <a:off x="837820" y="3736147"/>
            <a:ext cx="1360666" cy="79056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Intel NIC 82599</a:t>
            </a:r>
          </a:p>
        </p:txBody>
      </p:sp>
      <p:grpSp>
        <p:nvGrpSpPr>
          <p:cNvPr id="45" name="Group 44"/>
          <p:cNvGrpSpPr/>
          <p:nvPr/>
        </p:nvGrpSpPr>
        <p:grpSpPr>
          <a:xfrm>
            <a:off x="4133670" y="3439424"/>
            <a:ext cx="1636687" cy="1394147"/>
            <a:chOff x="4133670" y="3721662"/>
            <a:chExt cx="1636687" cy="1394147"/>
          </a:xfrm>
        </p:grpSpPr>
        <p:sp>
          <p:nvSpPr>
            <p:cNvPr id="7" name="Rectangle 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8" name="TextBox 7"/>
            <p:cNvSpPr txBox="1"/>
            <p:nvPr/>
          </p:nvSpPr>
          <p:spPr>
            <a:xfrm>
              <a:off x="4171996" y="4176302"/>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0</a:t>
              </a:r>
            </a:p>
            <a:p>
              <a:pPr algn="ctr">
                <a:lnSpc>
                  <a:spcPct val="90000"/>
                </a:lnSpc>
              </a:pPr>
              <a:r>
                <a:rPr lang="en-US" sz="1400" dirty="0">
                  <a:solidFill>
                    <a:schemeClr val="bg1"/>
                  </a:solidFill>
                  <a:latin typeface="Arial"/>
                  <a:cs typeface="Arial"/>
                </a:rPr>
                <a:t>vRouter*</a:t>
              </a:r>
            </a:p>
          </p:txBody>
        </p:sp>
      </p:grpSp>
      <p:sp>
        <p:nvSpPr>
          <p:cNvPr id="13" name="Rectangle 12"/>
          <p:cNvSpPr/>
          <p:nvPr/>
        </p:nvSpPr>
        <p:spPr>
          <a:xfrm>
            <a:off x="9892859" y="1986649"/>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11" name="Rectangle 10"/>
          <p:cNvSpPr/>
          <p:nvPr/>
        </p:nvSpPr>
        <p:spPr>
          <a:xfrm>
            <a:off x="10500526" y="2354267"/>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a:t>
            </a:r>
          </a:p>
        </p:txBody>
      </p:sp>
      <p:sp>
        <p:nvSpPr>
          <p:cNvPr id="16" name="Rectangle 15"/>
          <p:cNvSpPr/>
          <p:nvPr/>
        </p:nvSpPr>
        <p:spPr>
          <a:xfrm>
            <a:off x="6001577" y="1755483"/>
            <a:ext cx="995379" cy="4107536"/>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91425" tIns="45713" rIns="91425" bIns="45713" rtlCol="0" anchor="ctr"/>
          <a:lstStyle/>
          <a:p>
            <a:pPr algn="ctr"/>
            <a:endParaRPr lang="en-US" sz="1400" dirty="0">
              <a:latin typeface="Arial"/>
              <a:cs typeface="Arial"/>
            </a:endParaRPr>
          </a:p>
        </p:txBody>
      </p:sp>
      <p:cxnSp>
        <p:nvCxnSpPr>
          <p:cNvPr id="18" name="Straight Arrow Connector 17"/>
          <p:cNvCxnSpPr>
            <a:stCxn id="5" idx="3"/>
            <a:endCxn id="7" idx="1"/>
          </p:cNvCxnSpPr>
          <p:nvPr/>
        </p:nvCxnSpPr>
        <p:spPr>
          <a:xfrm>
            <a:off x="2198486" y="4131427"/>
            <a:ext cx="1935184" cy="5071"/>
          </a:xfrm>
          <a:prstGeom prst="straightConnector1">
            <a:avLst/>
          </a:prstGeom>
          <a:ln>
            <a:headEnd type="none"/>
            <a:tailEnd type="arrow"/>
          </a:ln>
        </p:spPr>
        <p:style>
          <a:lnRef idx="3">
            <a:schemeClr val="accent4"/>
          </a:lnRef>
          <a:fillRef idx="0">
            <a:schemeClr val="accent4"/>
          </a:fillRef>
          <a:effectRef idx="2">
            <a:schemeClr val="accent4"/>
          </a:effectRef>
          <a:fontRef idx="minor">
            <a:schemeClr val="tx1"/>
          </a:fontRef>
        </p:style>
      </p:cxnSp>
      <p:sp>
        <p:nvSpPr>
          <p:cNvPr id="30" name="TextBox 29"/>
          <p:cNvSpPr txBox="1"/>
          <p:nvPr/>
        </p:nvSpPr>
        <p:spPr>
          <a:xfrm>
            <a:off x="11103919" y="1986649"/>
            <a:ext cx="1069809" cy="243578"/>
          </a:xfrm>
          <a:prstGeom prst="rect">
            <a:avLst/>
          </a:prstGeom>
          <a:ln>
            <a:noFill/>
          </a:ln>
        </p:spPr>
        <p:txBody>
          <a:bodyPr wrap="none" lIns="45643" tIns="22821" rIns="45643" bIns="22821" rtlCol="0">
            <a:spAutoFit/>
          </a:bodyPr>
          <a:lstStyle/>
          <a:p>
            <a:pPr algn="l">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DPDK-VM1</a:t>
            </a:r>
          </a:p>
        </p:txBody>
      </p:sp>
      <p:cxnSp>
        <p:nvCxnSpPr>
          <p:cNvPr id="40" name="Straight Arrow Connector 39"/>
          <p:cNvCxnSpPr>
            <a:stCxn id="7" idx="3"/>
            <a:endCxn id="47" idx="1"/>
          </p:cNvCxnSpPr>
          <p:nvPr/>
        </p:nvCxnSpPr>
        <p:spPr>
          <a:xfrm flipV="1">
            <a:off x="5770357" y="2236282"/>
            <a:ext cx="1428107" cy="1900216"/>
          </a:xfrm>
          <a:prstGeom prst="straightConnector1">
            <a:avLst/>
          </a:prstGeom>
          <a:ln>
            <a:headEnd type="none"/>
            <a:tailEnd type="arrow"/>
          </a:ln>
        </p:spPr>
        <p:style>
          <a:lnRef idx="3">
            <a:schemeClr val="accent4"/>
          </a:lnRef>
          <a:fillRef idx="0">
            <a:schemeClr val="accent4"/>
          </a:fillRef>
          <a:effectRef idx="2">
            <a:schemeClr val="accent4"/>
          </a:effectRef>
          <a:fontRef idx="minor">
            <a:schemeClr val="tx1"/>
          </a:fontRef>
        </p:style>
      </p:cxnSp>
      <p:grpSp>
        <p:nvGrpSpPr>
          <p:cNvPr id="46" name="Group 45"/>
          <p:cNvGrpSpPr/>
          <p:nvPr/>
        </p:nvGrpSpPr>
        <p:grpSpPr>
          <a:xfrm>
            <a:off x="7198464" y="1539208"/>
            <a:ext cx="1636687" cy="1394147"/>
            <a:chOff x="4133670" y="3721662"/>
            <a:chExt cx="1636687" cy="1394147"/>
          </a:xfrm>
        </p:grpSpPr>
        <p:sp>
          <p:nvSpPr>
            <p:cNvPr id="47" name="Rectangle 4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8" name="TextBox 47"/>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1</a:t>
              </a:r>
            </a:p>
            <a:p>
              <a:pPr algn="ctr">
                <a:lnSpc>
                  <a:spcPct val="90000"/>
                </a:lnSpc>
              </a:pPr>
              <a:r>
                <a:rPr lang="en-US" sz="1400" dirty="0">
                  <a:solidFill>
                    <a:schemeClr val="bg1"/>
                  </a:solidFill>
                  <a:latin typeface="Arial"/>
                  <a:cs typeface="Arial"/>
                </a:rPr>
                <a:t>vRouter*</a:t>
              </a:r>
            </a:p>
          </p:txBody>
        </p:sp>
      </p:grpSp>
      <p:grpSp>
        <p:nvGrpSpPr>
          <p:cNvPr id="49" name="Group 48"/>
          <p:cNvGrpSpPr/>
          <p:nvPr/>
        </p:nvGrpSpPr>
        <p:grpSpPr>
          <a:xfrm>
            <a:off x="7176566" y="3165391"/>
            <a:ext cx="1636687" cy="1394147"/>
            <a:chOff x="4133670" y="3721662"/>
            <a:chExt cx="1636687" cy="1394147"/>
          </a:xfrm>
        </p:grpSpPr>
        <p:sp>
          <p:nvSpPr>
            <p:cNvPr id="50" name="Rectangle 49"/>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1" name="TextBox 50"/>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2</a:t>
              </a:r>
            </a:p>
            <a:p>
              <a:pPr algn="ctr">
                <a:lnSpc>
                  <a:spcPct val="90000"/>
                </a:lnSpc>
              </a:pPr>
              <a:r>
                <a:rPr lang="en-US" sz="1400" dirty="0">
                  <a:solidFill>
                    <a:schemeClr val="bg1"/>
                  </a:solidFill>
                  <a:latin typeface="Arial"/>
                  <a:cs typeface="Arial"/>
                </a:rPr>
                <a:t>vRouter*</a:t>
              </a:r>
            </a:p>
          </p:txBody>
        </p:sp>
      </p:grpSp>
      <p:grpSp>
        <p:nvGrpSpPr>
          <p:cNvPr id="52" name="Group 51"/>
          <p:cNvGrpSpPr/>
          <p:nvPr/>
        </p:nvGrpSpPr>
        <p:grpSpPr>
          <a:xfrm>
            <a:off x="7175683" y="4852632"/>
            <a:ext cx="1636687" cy="1394147"/>
            <a:chOff x="4133670" y="3721662"/>
            <a:chExt cx="1636687" cy="1394147"/>
          </a:xfrm>
        </p:grpSpPr>
        <p:sp>
          <p:nvSpPr>
            <p:cNvPr id="53" name="Rectangle 52"/>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4" name="TextBox 53"/>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3</a:t>
              </a:r>
            </a:p>
            <a:p>
              <a:pPr algn="ctr">
                <a:lnSpc>
                  <a:spcPct val="90000"/>
                </a:lnSpc>
              </a:pPr>
              <a:r>
                <a:rPr lang="en-US" sz="1400" dirty="0">
                  <a:solidFill>
                    <a:schemeClr val="bg1"/>
                  </a:solidFill>
                  <a:latin typeface="Arial"/>
                  <a:cs typeface="Arial"/>
                </a:rPr>
                <a:t>vRouter*</a:t>
              </a:r>
            </a:p>
          </p:txBody>
        </p:sp>
      </p:grpSp>
      <p:cxnSp>
        <p:nvCxnSpPr>
          <p:cNvPr id="32" name="Straight Arrow Connector 31"/>
          <p:cNvCxnSpPr>
            <a:stCxn id="47" idx="3"/>
            <a:endCxn id="13" idx="1"/>
          </p:cNvCxnSpPr>
          <p:nvPr/>
        </p:nvCxnSpPr>
        <p:spPr>
          <a:xfrm>
            <a:off x="8835151" y="2236282"/>
            <a:ext cx="1057708" cy="536736"/>
          </a:xfrm>
          <a:prstGeom prst="straightConnector1">
            <a:avLst/>
          </a:prstGeom>
          <a:ln>
            <a:headEnd type="none"/>
            <a:tailEnd type="arrow"/>
          </a:ln>
        </p:spPr>
        <p:style>
          <a:lnRef idx="3">
            <a:schemeClr val="accent4"/>
          </a:lnRef>
          <a:fillRef idx="0">
            <a:schemeClr val="accent4"/>
          </a:fillRef>
          <a:effectRef idx="2">
            <a:schemeClr val="accent4"/>
          </a:effectRef>
          <a:fontRef idx="minor">
            <a:schemeClr val="tx1"/>
          </a:fontRef>
        </p:style>
      </p:cxnSp>
      <p:sp>
        <p:nvSpPr>
          <p:cNvPr id="23" name="TextBox 22"/>
          <p:cNvSpPr txBox="1"/>
          <p:nvPr/>
        </p:nvSpPr>
        <p:spPr>
          <a:xfrm>
            <a:off x="5990598" y="1969310"/>
            <a:ext cx="1037574" cy="825275"/>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64k </a:t>
            </a:r>
            <a:r>
              <a:rPr lang="en-US" sz="1400" dirty="0" err="1">
                <a:solidFill>
                  <a:schemeClr val="bg1"/>
                </a:solidFill>
                <a:latin typeface="Arial"/>
                <a:cs typeface="Arial"/>
              </a:rPr>
              <a:t>mempool</a:t>
            </a:r>
            <a:r>
              <a:rPr lang="en-US" sz="1400" dirty="0">
                <a:solidFill>
                  <a:schemeClr val="bg1"/>
                </a:solidFill>
                <a:latin typeface="Arial"/>
                <a:cs typeface="Arial"/>
              </a:rPr>
              <a:t> for </a:t>
            </a:r>
            <a:r>
              <a:rPr lang="en-US" sz="1400" dirty="0" err="1">
                <a:solidFill>
                  <a:schemeClr val="bg1"/>
                </a:solidFill>
                <a:latin typeface="Arial"/>
                <a:cs typeface="Arial"/>
              </a:rPr>
              <a:t>mbufs</a:t>
            </a:r>
            <a:endParaRPr lang="en-US" sz="1400" dirty="0">
              <a:solidFill>
                <a:schemeClr val="bg1"/>
              </a:solidFill>
              <a:latin typeface="Arial"/>
              <a:cs typeface="Arial"/>
            </a:endParaRPr>
          </a:p>
          <a:p>
            <a:pPr algn="l">
              <a:lnSpc>
                <a:spcPct val="90000"/>
              </a:lnSpc>
            </a:pPr>
            <a:endParaRPr lang="en-US" sz="1400" dirty="0">
              <a:solidFill>
                <a:schemeClr val="accent2"/>
              </a:solidFill>
              <a:latin typeface="Arial"/>
              <a:cs typeface="Arial"/>
            </a:endParaRPr>
          </a:p>
        </p:txBody>
      </p:sp>
      <p:sp>
        <p:nvSpPr>
          <p:cNvPr id="44" name="Rectangle 43"/>
          <p:cNvSpPr/>
          <p:nvPr/>
        </p:nvSpPr>
        <p:spPr>
          <a:xfrm>
            <a:off x="9929189" y="2699159"/>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56" name="Rectangle 55"/>
          <p:cNvSpPr/>
          <p:nvPr/>
        </p:nvSpPr>
        <p:spPr>
          <a:xfrm>
            <a:off x="9886508" y="4901415"/>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57" name="Rectangle 56"/>
          <p:cNvSpPr/>
          <p:nvPr/>
        </p:nvSpPr>
        <p:spPr>
          <a:xfrm>
            <a:off x="10494175" y="5269033"/>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a:t>
            </a:r>
          </a:p>
        </p:txBody>
      </p:sp>
      <p:sp>
        <p:nvSpPr>
          <p:cNvPr id="58" name="TextBox 57"/>
          <p:cNvSpPr txBox="1"/>
          <p:nvPr/>
        </p:nvSpPr>
        <p:spPr>
          <a:xfrm>
            <a:off x="10748940" y="4901415"/>
            <a:ext cx="1458600" cy="243578"/>
          </a:xfrm>
          <a:prstGeom prst="rect">
            <a:avLst/>
          </a:prstGeom>
          <a:ln>
            <a:noFill/>
          </a:ln>
        </p:spPr>
        <p:txBody>
          <a:bodyPr wrap="none" lIns="45643" tIns="22821" rIns="45643" bIns="22821" rtlCol="0">
            <a:spAutoFit/>
          </a:bodyPr>
          <a:lstStyle/>
          <a:p>
            <a:pPr algn="l">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non-DPDK VM2</a:t>
            </a:r>
          </a:p>
        </p:txBody>
      </p:sp>
      <p:sp>
        <p:nvSpPr>
          <p:cNvPr id="59" name="Rectangle 58"/>
          <p:cNvSpPr/>
          <p:nvPr/>
        </p:nvSpPr>
        <p:spPr>
          <a:xfrm>
            <a:off x="9922838" y="5613925"/>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3" name="TextBox 2"/>
          <p:cNvSpPr txBox="1"/>
          <p:nvPr/>
        </p:nvSpPr>
        <p:spPr>
          <a:xfrm>
            <a:off x="3511296" y="383467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0/0</a:t>
            </a:r>
          </a:p>
        </p:txBody>
      </p:sp>
      <p:sp>
        <p:nvSpPr>
          <p:cNvPr id="31" name="TextBox 30"/>
          <p:cNvSpPr txBox="1"/>
          <p:nvPr/>
        </p:nvSpPr>
        <p:spPr>
          <a:xfrm>
            <a:off x="9291731" y="2779382"/>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0/3</a:t>
            </a:r>
          </a:p>
        </p:txBody>
      </p:sp>
      <p:sp>
        <p:nvSpPr>
          <p:cNvPr id="33" name="TextBox 32"/>
          <p:cNvSpPr txBox="1"/>
          <p:nvPr/>
        </p:nvSpPr>
        <p:spPr>
          <a:xfrm>
            <a:off x="9254377" y="5593153"/>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0/4</a:t>
            </a:r>
          </a:p>
        </p:txBody>
      </p:sp>
      <p:grpSp>
        <p:nvGrpSpPr>
          <p:cNvPr id="38" name="Group 37"/>
          <p:cNvGrpSpPr/>
          <p:nvPr/>
        </p:nvGrpSpPr>
        <p:grpSpPr>
          <a:xfrm>
            <a:off x="4133872" y="5191746"/>
            <a:ext cx="1340641" cy="1051698"/>
            <a:chOff x="4133670" y="3721662"/>
            <a:chExt cx="1636687" cy="1394147"/>
          </a:xfrm>
        </p:grpSpPr>
        <p:sp>
          <p:nvSpPr>
            <p:cNvPr id="39" name="Rectangle 38"/>
            <p:cNvSpPr/>
            <p:nvPr/>
          </p:nvSpPr>
          <p:spPr>
            <a:xfrm>
              <a:off x="4133670" y="3721662"/>
              <a:ext cx="1636687" cy="1394147"/>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41" name="TextBox 40"/>
            <p:cNvSpPr txBox="1"/>
            <p:nvPr/>
          </p:nvSpPr>
          <p:spPr>
            <a:xfrm>
              <a:off x="4171997" y="4135763"/>
              <a:ext cx="1558319" cy="579926"/>
            </a:xfrm>
            <a:prstGeom prst="rect">
              <a:avLst/>
            </a:prstGeom>
            <a:ln/>
          </p:spPr>
          <p:style>
            <a:lnRef idx="1">
              <a:schemeClr val="accent2"/>
            </a:lnRef>
            <a:fillRef idx="2">
              <a:schemeClr val="accent2"/>
            </a:fillRef>
            <a:effectRef idx="1">
              <a:schemeClr val="accent2"/>
            </a:effectRef>
            <a:fontRef idx="minor">
              <a:schemeClr val="dk1"/>
            </a:fontRef>
          </p:style>
          <p:txBody>
            <a:bodyPr wrap="square" lIns="45643" tIns="22821" rIns="45643" bIns="22821" rtlCol="0">
              <a:spAutoFit/>
            </a:bodyPr>
            <a:lstStyle/>
            <a:p>
              <a:pPr algn="ctr">
                <a:lnSpc>
                  <a:spcPct val="90000"/>
                </a:lnSpc>
              </a:pPr>
              <a:r>
                <a:rPr lang="en-US" sz="1400" dirty="0" err="1">
                  <a:solidFill>
                    <a:schemeClr val="accent2"/>
                  </a:solidFill>
                  <a:latin typeface="Arial"/>
                  <a:cs typeface="Arial"/>
                </a:rPr>
                <a:t>vHost</a:t>
              </a:r>
              <a:r>
                <a:rPr lang="en-US" sz="1400" dirty="0">
                  <a:solidFill>
                    <a:schemeClr val="accent2"/>
                  </a:solidFill>
                  <a:latin typeface="Arial"/>
                  <a:cs typeface="Arial"/>
                </a:rPr>
                <a:t> (host kernel)</a:t>
              </a:r>
            </a:p>
          </p:txBody>
        </p:sp>
      </p:grpSp>
      <p:sp>
        <p:nvSpPr>
          <p:cNvPr id="42" name="TextBox 41"/>
          <p:cNvSpPr txBox="1"/>
          <p:nvPr/>
        </p:nvSpPr>
        <p:spPr>
          <a:xfrm>
            <a:off x="5444255" y="564295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0/1</a:t>
            </a:r>
          </a:p>
        </p:txBody>
      </p:sp>
      <p:grpSp>
        <p:nvGrpSpPr>
          <p:cNvPr id="43" name="Group 42"/>
          <p:cNvGrpSpPr/>
          <p:nvPr/>
        </p:nvGrpSpPr>
        <p:grpSpPr>
          <a:xfrm>
            <a:off x="4024790" y="2131987"/>
            <a:ext cx="1340641" cy="1051698"/>
            <a:chOff x="4133670" y="3721662"/>
            <a:chExt cx="1636687" cy="1394147"/>
          </a:xfrm>
        </p:grpSpPr>
        <p:sp>
          <p:nvSpPr>
            <p:cNvPr id="55" name="Rectangle 54"/>
            <p:cNvSpPr/>
            <p:nvPr/>
          </p:nvSpPr>
          <p:spPr>
            <a:xfrm>
              <a:off x="4133670" y="3721662"/>
              <a:ext cx="1636687" cy="1394147"/>
            </a:xfrm>
            <a:prstGeom prst="rect">
              <a:avLst/>
            </a:prstGeom>
            <a:ln/>
          </p:spPr>
          <p:style>
            <a:lnRef idx="1">
              <a:schemeClr val="accent1"/>
            </a:lnRef>
            <a:fillRef idx="2">
              <a:schemeClr val="accent1"/>
            </a:fillRef>
            <a:effectRef idx="1">
              <a:schemeClr val="accent1"/>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60" name="TextBox 59"/>
            <p:cNvSpPr txBox="1"/>
            <p:nvPr/>
          </p:nvSpPr>
          <p:spPr>
            <a:xfrm>
              <a:off x="4171997" y="4152267"/>
              <a:ext cx="1558319" cy="579926"/>
            </a:xfrm>
            <a:prstGeom prst="rect">
              <a:avLst/>
            </a:prstGeom>
            <a:ln/>
          </p:spPr>
          <p:style>
            <a:lnRef idx="1">
              <a:schemeClr val="accent1"/>
            </a:lnRef>
            <a:fillRef idx="2">
              <a:schemeClr val="accent1"/>
            </a:fillRef>
            <a:effectRef idx="1">
              <a:schemeClr val="accent1"/>
            </a:effectRef>
            <a:fontRef idx="minor">
              <a:schemeClr val="dk1"/>
            </a:fontRef>
          </p:style>
          <p:txBody>
            <a:bodyPr wrap="square" lIns="45643" tIns="22821" rIns="45643" bIns="22821" rtlCol="0">
              <a:spAutoFit/>
            </a:bodyPr>
            <a:lstStyle/>
            <a:p>
              <a:pPr algn="ctr">
                <a:lnSpc>
                  <a:spcPct val="90000"/>
                </a:lnSpc>
              </a:pPr>
              <a:r>
                <a:rPr lang="en-US" sz="1400" dirty="0">
                  <a:solidFill>
                    <a:srgbClr val="3C3C3C"/>
                  </a:solidFill>
                  <a:latin typeface="Arial"/>
                  <a:cs typeface="Arial"/>
                </a:rPr>
                <a:t>vRouter Agent</a:t>
              </a:r>
            </a:p>
            <a:p>
              <a:pPr algn="ctr">
                <a:lnSpc>
                  <a:spcPct val="90000"/>
                </a:lnSpc>
              </a:pPr>
              <a:r>
                <a:rPr lang="en-US" sz="1400" dirty="0">
                  <a:solidFill>
                    <a:srgbClr val="3C3C3C"/>
                  </a:solidFill>
                  <a:latin typeface="Arial"/>
                  <a:cs typeface="Arial"/>
                </a:rPr>
                <a:t>(pkt0)</a:t>
              </a:r>
            </a:p>
          </p:txBody>
        </p:sp>
      </p:grpSp>
      <p:sp>
        <p:nvSpPr>
          <p:cNvPr id="61" name="TextBox 60"/>
          <p:cNvSpPr txBox="1"/>
          <p:nvPr/>
        </p:nvSpPr>
        <p:spPr>
          <a:xfrm>
            <a:off x="5372526" y="2570741"/>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0/2</a:t>
            </a:r>
          </a:p>
        </p:txBody>
      </p:sp>
      <p:sp>
        <p:nvSpPr>
          <p:cNvPr id="14" name="TextBox 13"/>
          <p:cNvSpPr txBox="1"/>
          <p:nvPr/>
        </p:nvSpPr>
        <p:spPr>
          <a:xfrm>
            <a:off x="11791480" y="1655890"/>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Tree>
    <p:extLst>
      <p:ext uri="{BB962C8B-B14F-4D97-AF65-F5344CB8AC3E}">
        <p14:creationId xmlns:p14="http://schemas.microsoft.com/office/powerpoint/2010/main" val="210055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9615467" y="4559783"/>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3" name="TextBox 62"/>
          <p:cNvSpPr txBox="1"/>
          <p:nvPr/>
        </p:nvSpPr>
        <p:spPr>
          <a:xfrm>
            <a:off x="11769560" y="4609583"/>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12" name="Rectangle 11"/>
          <p:cNvSpPr/>
          <p:nvPr/>
        </p:nvSpPr>
        <p:spPr>
          <a:xfrm>
            <a:off x="9637387" y="1543840"/>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2" name="Title 1"/>
          <p:cNvSpPr>
            <a:spLocks noGrp="1"/>
          </p:cNvSpPr>
          <p:nvPr>
            <p:ph type="title"/>
          </p:nvPr>
        </p:nvSpPr>
        <p:spPr>
          <a:xfrm>
            <a:off x="653109" y="302920"/>
            <a:ext cx="13167362" cy="997196"/>
          </a:xfrm>
        </p:spPr>
        <p:txBody>
          <a:bodyPr/>
          <a:lstStyle/>
          <a:p>
            <a:pPr algn="ctr"/>
            <a:r>
              <a:rPr lang="en-US" sz="3600" dirty="0"/>
              <a:t>DPDK </a:t>
            </a:r>
            <a:r>
              <a:rPr lang="en-US" sz="3600" dirty="0" err="1"/>
              <a:t>vRouter</a:t>
            </a:r>
            <a:r>
              <a:rPr lang="en-US" sz="3600" dirty="0"/>
              <a:t> packet walk-through </a:t>
            </a:r>
            <a:br>
              <a:rPr lang="en-US" sz="3600" dirty="0"/>
            </a:br>
            <a:r>
              <a:rPr lang="en-US" sz="3600" dirty="0"/>
              <a:t>(from NIC to Guest) for a non-DPDK VM</a:t>
            </a:r>
          </a:p>
        </p:txBody>
      </p:sp>
      <p:sp>
        <p:nvSpPr>
          <p:cNvPr id="5" name="Rectangle 4"/>
          <p:cNvSpPr/>
          <p:nvPr/>
        </p:nvSpPr>
        <p:spPr>
          <a:xfrm>
            <a:off x="837820" y="3736147"/>
            <a:ext cx="1360666" cy="79056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Intel NIC 82599</a:t>
            </a:r>
          </a:p>
        </p:txBody>
      </p:sp>
      <p:grpSp>
        <p:nvGrpSpPr>
          <p:cNvPr id="45" name="Group 44"/>
          <p:cNvGrpSpPr/>
          <p:nvPr/>
        </p:nvGrpSpPr>
        <p:grpSpPr>
          <a:xfrm>
            <a:off x="4133670" y="3439424"/>
            <a:ext cx="1636687" cy="1394147"/>
            <a:chOff x="4133670" y="3721662"/>
            <a:chExt cx="1636687" cy="1394147"/>
          </a:xfrm>
        </p:grpSpPr>
        <p:sp>
          <p:nvSpPr>
            <p:cNvPr id="7" name="Rectangle 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8" name="TextBox 7"/>
            <p:cNvSpPr txBox="1"/>
            <p:nvPr/>
          </p:nvSpPr>
          <p:spPr>
            <a:xfrm>
              <a:off x="4171996" y="4300802"/>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0</a:t>
              </a:r>
            </a:p>
            <a:p>
              <a:pPr algn="ctr">
                <a:lnSpc>
                  <a:spcPct val="90000"/>
                </a:lnSpc>
              </a:pPr>
              <a:r>
                <a:rPr lang="en-US" sz="1400" dirty="0">
                  <a:solidFill>
                    <a:schemeClr val="bg1"/>
                  </a:solidFill>
                  <a:latin typeface="Arial"/>
                  <a:cs typeface="Arial"/>
                </a:rPr>
                <a:t>vRouter*</a:t>
              </a:r>
            </a:p>
          </p:txBody>
        </p:sp>
      </p:grpSp>
      <p:sp>
        <p:nvSpPr>
          <p:cNvPr id="13" name="Rectangle 12"/>
          <p:cNvSpPr/>
          <p:nvPr/>
        </p:nvSpPr>
        <p:spPr>
          <a:xfrm>
            <a:off x="9892859" y="1899499"/>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11" name="Rectangle 10"/>
          <p:cNvSpPr/>
          <p:nvPr/>
        </p:nvSpPr>
        <p:spPr>
          <a:xfrm>
            <a:off x="10500526" y="2267117"/>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a:t>
            </a:r>
          </a:p>
        </p:txBody>
      </p:sp>
      <p:sp>
        <p:nvSpPr>
          <p:cNvPr id="16" name="Rectangle 15"/>
          <p:cNvSpPr/>
          <p:nvPr/>
        </p:nvSpPr>
        <p:spPr>
          <a:xfrm>
            <a:off x="6001577" y="1755483"/>
            <a:ext cx="995379" cy="4107536"/>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91425" tIns="45713" rIns="91425" bIns="45713" rtlCol="0" anchor="ctr"/>
          <a:lstStyle/>
          <a:p>
            <a:pPr algn="ctr"/>
            <a:endParaRPr lang="en-US" sz="1400" dirty="0">
              <a:latin typeface="Arial"/>
              <a:cs typeface="Arial"/>
            </a:endParaRPr>
          </a:p>
        </p:txBody>
      </p:sp>
      <p:cxnSp>
        <p:nvCxnSpPr>
          <p:cNvPr id="18" name="Straight Arrow Connector 17"/>
          <p:cNvCxnSpPr>
            <a:stCxn id="5" idx="3"/>
            <a:endCxn id="7" idx="1"/>
          </p:cNvCxnSpPr>
          <p:nvPr/>
        </p:nvCxnSpPr>
        <p:spPr>
          <a:xfrm>
            <a:off x="2198486" y="4131427"/>
            <a:ext cx="1935184" cy="5071"/>
          </a:xfrm>
          <a:prstGeom prst="straightConnector1">
            <a:avLst/>
          </a:prstGeom>
          <a:ln>
            <a:headEnd type="none"/>
            <a:tailEnd type="arrow"/>
          </a:ln>
        </p:spPr>
        <p:style>
          <a:lnRef idx="3">
            <a:schemeClr val="accent4"/>
          </a:lnRef>
          <a:fillRef idx="0">
            <a:schemeClr val="accent4"/>
          </a:fillRef>
          <a:effectRef idx="2">
            <a:schemeClr val="accent4"/>
          </a:effectRef>
          <a:fontRef idx="minor">
            <a:schemeClr val="tx1"/>
          </a:fontRef>
        </p:style>
      </p:cxnSp>
      <p:sp>
        <p:nvSpPr>
          <p:cNvPr id="30" name="TextBox 29"/>
          <p:cNvSpPr txBox="1"/>
          <p:nvPr/>
        </p:nvSpPr>
        <p:spPr>
          <a:xfrm>
            <a:off x="11103919" y="1899499"/>
            <a:ext cx="1069809" cy="243578"/>
          </a:xfrm>
          <a:prstGeom prst="rect">
            <a:avLst/>
          </a:prstGeom>
          <a:ln>
            <a:noFill/>
          </a:ln>
        </p:spPr>
        <p:txBody>
          <a:bodyPr wrap="none" lIns="45643" tIns="22821" rIns="45643" bIns="22821" rtlCol="0">
            <a:spAutoFit/>
          </a:bodyPr>
          <a:lstStyle/>
          <a:p>
            <a:pPr algn="l">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DPDK-VM1</a:t>
            </a:r>
          </a:p>
        </p:txBody>
      </p:sp>
      <p:cxnSp>
        <p:nvCxnSpPr>
          <p:cNvPr id="40" name="Straight Arrow Connector 39"/>
          <p:cNvCxnSpPr>
            <a:stCxn id="7" idx="3"/>
            <a:endCxn id="47" idx="1"/>
          </p:cNvCxnSpPr>
          <p:nvPr/>
        </p:nvCxnSpPr>
        <p:spPr>
          <a:xfrm flipV="1">
            <a:off x="5770357" y="2236282"/>
            <a:ext cx="1428107" cy="1900216"/>
          </a:xfrm>
          <a:prstGeom prst="straightConnector1">
            <a:avLst/>
          </a:prstGeom>
          <a:ln>
            <a:headEnd type="none"/>
            <a:tailEnd type="arrow"/>
          </a:ln>
        </p:spPr>
        <p:style>
          <a:lnRef idx="3">
            <a:schemeClr val="accent4"/>
          </a:lnRef>
          <a:fillRef idx="0">
            <a:schemeClr val="accent4"/>
          </a:fillRef>
          <a:effectRef idx="2">
            <a:schemeClr val="accent4"/>
          </a:effectRef>
          <a:fontRef idx="minor">
            <a:schemeClr val="tx1"/>
          </a:fontRef>
        </p:style>
      </p:cxnSp>
      <p:grpSp>
        <p:nvGrpSpPr>
          <p:cNvPr id="46" name="Group 45"/>
          <p:cNvGrpSpPr/>
          <p:nvPr/>
        </p:nvGrpSpPr>
        <p:grpSpPr>
          <a:xfrm>
            <a:off x="7198464" y="1539208"/>
            <a:ext cx="1636687" cy="1394147"/>
            <a:chOff x="4133670" y="3721662"/>
            <a:chExt cx="1636687" cy="1394147"/>
          </a:xfrm>
        </p:grpSpPr>
        <p:sp>
          <p:nvSpPr>
            <p:cNvPr id="47" name="Rectangle 4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8" name="TextBox 47"/>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1</a:t>
              </a:r>
            </a:p>
            <a:p>
              <a:pPr algn="ctr">
                <a:lnSpc>
                  <a:spcPct val="90000"/>
                </a:lnSpc>
              </a:pPr>
              <a:r>
                <a:rPr lang="en-US" sz="1400" dirty="0">
                  <a:solidFill>
                    <a:schemeClr val="bg1"/>
                  </a:solidFill>
                  <a:latin typeface="Arial"/>
                  <a:cs typeface="Arial"/>
                </a:rPr>
                <a:t>vRouter*</a:t>
              </a:r>
            </a:p>
          </p:txBody>
        </p:sp>
      </p:grpSp>
      <p:grpSp>
        <p:nvGrpSpPr>
          <p:cNvPr id="49" name="Group 48"/>
          <p:cNvGrpSpPr/>
          <p:nvPr/>
        </p:nvGrpSpPr>
        <p:grpSpPr>
          <a:xfrm>
            <a:off x="7176566" y="3165391"/>
            <a:ext cx="1636687" cy="1394147"/>
            <a:chOff x="4133670" y="3721662"/>
            <a:chExt cx="1636687" cy="1394147"/>
          </a:xfrm>
        </p:grpSpPr>
        <p:sp>
          <p:nvSpPr>
            <p:cNvPr id="50" name="Rectangle 49"/>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1" name="TextBox 50"/>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2</a:t>
              </a:r>
            </a:p>
            <a:p>
              <a:pPr algn="ctr">
                <a:lnSpc>
                  <a:spcPct val="90000"/>
                </a:lnSpc>
              </a:pPr>
              <a:r>
                <a:rPr lang="en-US" sz="1400" dirty="0">
                  <a:solidFill>
                    <a:schemeClr val="bg1"/>
                  </a:solidFill>
                  <a:latin typeface="Arial"/>
                  <a:cs typeface="Arial"/>
                </a:rPr>
                <a:t>vRouter*</a:t>
              </a:r>
            </a:p>
          </p:txBody>
        </p:sp>
      </p:grpSp>
      <p:grpSp>
        <p:nvGrpSpPr>
          <p:cNvPr id="52" name="Group 51"/>
          <p:cNvGrpSpPr/>
          <p:nvPr/>
        </p:nvGrpSpPr>
        <p:grpSpPr>
          <a:xfrm>
            <a:off x="7175683" y="4852632"/>
            <a:ext cx="1636687" cy="1394147"/>
            <a:chOff x="4133670" y="3721662"/>
            <a:chExt cx="1636687" cy="1394147"/>
          </a:xfrm>
        </p:grpSpPr>
        <p:sp>
          <p:nvSpPr>
            <p:cNvPr id="53" name="Rectangle 52"/>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4" name="TextBox 53"/>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3</a:t>
              </a:r>
            </a:p>
            <a:p>
              <a:pPr algn="ctr">
                <a:lnSpc>
                  <a:spcPct val="90000"/>
                </a:lnSpc>
              </a:pPr>
              <a:r>
                <a:rPr lang="en-US" sz="1400" dirty="0">
                  <a:solidFill>
                    <a:schemeClr val="bg1"/>
                  </a:solidFill>
                  <a:latin typeface="Arial"/>
                  <a:cs typeface="Arial"/>
                </a:rPr>
                <a:t>vRouter*</a:t>
              </a:r>
            </a:p>
          </p:txBody>
        </p:sp>
      </p:grpSp>
      <p:cxnSp>
        <p:nvCxnSpPr>
          <p:cNvPr id="32" name="Straight Arrow Connector 31"/>
          <p:cNvCxnSpPr>
            <a:stCxn id="47" idx="3"/>
            <a:endCxn id="56" idx="1"/>
          </p:cNvCxnSpPr>
          <p:nvPr/>
        </p:nvCxnSpPr>
        <p:spPr>
          <a:xfrm>
            <a:off x="8835151" y="2236282"/>
            <a:ext cx="1051357" cy="3451502"/>
          </a:xfrm>
          <a:prstGeom prst="straightConnector1">
            <a:avLst/>
          </a:prstGeom>
          <a:ln>
            <a:headEnd type="none"/>
            <a:tailEnd type="arrow"/>
          </a:ln>
        </p:spPr>
        <p:style>
          <a:lnRef idx="3">
            <a:schemeClr val="accent4"/>
          </a:lnRef>
          <a:fillRef idx="0">
            <a:schemeClr val="accent4"/>
          </a:fillRef>
          <a:effectRef idx="2">
            <a:schemeClr val="accent4"/>
          </a:effectRef>
          <a:fontRef idx="minor">
            <a:schemeClr val="tx1"/>
          </a:fontRef>
        </p:style>
      </p:cxnSp>
      <p:sp>
        <p:nvSpPr>
          <p:cNvPr id="23" name="TextBox 22"/>
          <p:cNvSpPr txBox="1"/>
          <p:nvPr/>
        </p:nvSpPr>
        <p:spPr>
          <a:xfrm>
            <a:off x="5982289" y="1956482"/>
            <a:ext cx="1037574" cy="825275"/>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64k </a:t>
            </a:r>
            <a:r>
              <a:rPr lang="en-US" sz="1400" dirty="0" err="1">
                <a:solidFill>
                  <a:schemeClr val="bg1"/>
                </a:solidFill>
                <a:latin typeface="Arial"/>
                <a:cs typeface="Arial"/>
              </a:rPr>
              <a:t>mempool</a:t>
            </a:r>
            <a:r>
              <a:rPr lang="en-US" sz="1400" dirty="0">
                <a:solidFill>
                  <a:schemeClr val="bg1"/>
                </a:solidFill>
                <a:latin typeface="Arial"/>
                <a:cs typeface="Arial"/>
              </a:rPr>
              <a:t> for </a:t>
            </a:r>
            <a:r>
              <a:rPr lang="en-US" sz="1400" dirty="0" err="1">
                <a:solidFill>
                  <a:schemeClr val="bg1"/>
                </a:solidFill>
                <a:latin typeface="Arial"/>
                <a:cs typeface="Arial"/>
              </a:rPr>
              <a:t>mbufs</a:t>
            </a:r>
            <a:endParaRPr lang="en-US" sz="1400" dirty="0">
              <a:solidFill>
                <a:schemeClr val="bg1"/>
              </a:solidFill>
              <a:latin typeface="Arial"/>
              <a:cs typeface="Arial"/>
            </a:endParaRPr>
          </a:p>
          <a:p>
            <a:pPr algn="l">
              <a:lnSpc>
                <a:spcPct val="90000"/>
              </a:lnSpc>
            </a:pPr>
            <a:endParaRPr lang="en-US" sz="1400" dirty="0">
              <a:solidFill>
                <a:schemeClr val="accent2"/>
              </a:solidFill>
              <a:latin typeface="Arial"/>
              <a:cs typeface="Arial"/>
            </a:endParaRPr>
          </a:p>
        </p:txBody>
      </p:sp>
      <p:sp>
        <p:nvSpPr>
          <p:cNvPr id="44" name="Rectangle 43"/>
          <p:cNvSpPr/>
          <p:nvPr/>
        </p:nvSpPr>
        <p:spPr>
          <a:xfrm>
            <a:off x="9929189" y="2612009"/>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56" name="Rectangle 55"/>
          <p:cNvSpPr/>
          <p:nvPr/>
        </p:nvSpPr>
        <p:spPr>
          <a:xfrm>
            <a:off x="9886508" y="4901415"/>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57" name="Rectangle 56"/>
          <p:cNvSpPr/>
          <p:nvPr/>
        </p:nvSpPr>
        <p:spPr>
          <a:xfrm>
            <a:off x="10494175" y="5269033"/>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a:t>
            </a:r>
          </a:p>
        </p:txBody>
      </p:sp>
      <p:sp>
        <p:nvSpPr>
          <p:cNvPr id="58" name="TextBox 57"/>
          <p:cNvSpPr txBox="1"/>
          <p:nvPr/>
        </p:nvSpPr>
        <p:spPr>
          <a:xfrm>
            <a:off x="10748940" y="4901415"/>
            <a:ext cx="1458600" cy="243578"/>
          </a:xfrm>
          <a:prstGeom prst="rect">
            <a:avLst/>
          </a:prstGeom>
          <a:ln>
            <a:noFill/>
          </a:ln>
        </p:spPr>
        <p:txBody>
          <a:bodyPr wrap="none" lIns="45643" tIns="22821" rIns="45643" bIns="22821" rtlCol="0">
            <a:spAutoFit/>
          </a:bodyPr>
          <a:lstStyle/>
          <a:p>
            <a:pPr algn="l">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non-DPDK VM2</a:t>
            </a:r>
          </a:p>
        </p:txBody>
      </p:sp>
      <p:sp>
        <p:nvSpPr>
          <p:cNvPr id="59" name="Rectangle 58"/>
          <p:cNvSpPr/>
          <p:nvPr/>
        </p:nvSpPr>
        <p:spPr>
          <a:xfrm>
            <a:off x="9922838" y="5613925"/>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3" name="TextBox 2"/>
          <p:cNvSpPr txBox="1"/>
          <p:nvPr/>
        </p:nvSpPr>
        <p:spPr>
          <a:xfrm>
            <a:off x="3511296" y="383467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0/0</a:t>
            </a:r>
          </a:p>
        </p:txBody>
      </p:sp>
      <p:sp>
        <p:nvSpPr>
          <p:cNvPr id="31" name="TextBox 30"/>
          <p:cNvSpPr txBox="1"/>
          <p:nvPr/>
        </p:nvSpPr>
        <p:spPr>
          <a:xfrm>
            <a:off x="9291731" y="2692232"/>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0/3</a:t>
            </a:r>
          </a:p>
        </p:txBody>
      </p:sp>
      <p:sp>
        <p:nvSpPr>
          <p:cNvPr id="33" name="TextBox 32"/>
          <p:cNvSpPr txBox="1"/>
          <p:nvPr/>
        </p:nvSpPr>
        <p:spPr>
          <a:xfrm>
            <a:off x="9254377" y="5593153"/>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0/4</a:t>
            </a:r>
          </a:p>
        </p:txBody>
      </p:sp>
      <p:sp>
        <p:nvSpPr>
          <p:cNvPr id="14" name="TextBox 13"/>
          <p:cNvSpPr txBox="1"/>
          <p:nvPr/>
        </p:nvSpPr>
        <p:spPr>
          <a:xfrm>
            <a:off x="11791480" y="1568740"/>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grpSp>
        <p:nvGrpSpPr>
          <p:cNvPr id="64" name="Group 63"/>
          <p:cNvGrpSpPr/>
          <p:nvPr/>
        </p:nvGrpSpPr>
        <p:grpSpPr>
          <a:xfrm>
            <a:off x="4133872" y="5191746"/>
            <a:ext cx="1340641" cy="1051698"/>
            <a:chOff x="4133670" y="3721662"/>
            <a:chExt cx="1636687" cy="1394147"/>
          </a:xfrm>
        </p:grpSpPr>
        <p:sp>
          <p:nvSpPr>
            <p:cNvPr id="65" name="Rectangle 64"/>
            <p:cNvSpPr/>
            <p:nvPr/>
          </p:nvSpPr>
          <p:spPr>
            <a:xfrm>
              <a:off x="4133670" y="3721662"/>
              <a:ext cx="1636687" cy="1394147"/>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66" name="TextBox 65"/>
            <p:cNvSpPr txBox="1"/>
            <p:nvPr/>
          </p:nvSpPr>
          <p:spPr>
            <a:xfrm>
              <a:off x="4171997" y="4135763"/>
              <a:ext cx="1558319" cy="318130"/>
            </a:xfrm>
            <a:prstGeom prst="rect">
              <a:avLst/>
            </a:prstGeom>
            <a:ln/>
          </p:spPr>
          <p:style>
            <a:lnRef idx="1">
              <a:schemeClr val="accent2"/>
            </a:lnRef>
            <a:fillRef idx="2">
              <a:schemeClr val="accent2"/>
            </a:fillRef>
            <a:effectRef idx="1">
              <a:schemeClr val="accent2"/>
            </a:effectRef>
            <a:fontRef idx="minor">
              <a:schemeClr val="dk1"/>
            </a:fontRef>
          </p:style>
          <p:txBody>
            <a:bodyPr wrap="square" lIns="45643" tIns="22821" rIns="45643" bIns="22821" rtlCol="0">
              <a:spAutoFit/>
            </a:bodyPr>
            <a:lstStyle/>
            <a:p>
              <a:pPr algn="ctr">
                <a:lnSpc>
                  <a:spcPct val="90000"/>
                </a:lnSpc>
              </a:pPr>
              <a:r>
                <a:rPr lang="en-US" sz="1400" dirty="0" err="1">
                  <a:solidFill>
                    <a:schemeClr val="accent2"/>
                  </a:solidFill>
                  <a:latin typeface="Arial"/>
                  <a:cs typeface="Arial"/>
                </a:rPr>
                <a:t>vrouter</a:t>
              </a:r>
              <a:endParaRPr lang="en-US" sz="1400" dirty="0">
                <a:solidFill>
                  <a:schemeClr val="accent2"/>
                </a:solidFill>
                <a:latin typeface="Arial"/>
                <a:cs typeface="Arial"/>
              </a:endParaRPr>
            </a:p>
          </p:txBody>
        </p:sp>
      </p:grpSp>
      <p:sp>
        <p:nvSpPr>
          <p:cNvPr id="67" name="TextBox 66"/>
          <p:cNvSpPr txBox="1"/>
          <p:nvPr/>
        </p:nvSpPr>
        <p:spPr>
          <a:xfrm>
            <a:off x="5444255" y="564295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0/1</a:t>
            </a:r>
          </a:p>
        </p:txBody>
      </p:sp>
      <p:sp>
        <p:nvSpPr>
          <p:cNvPr id="20" name="Freeform 19"/>
          <p:cNvSpPr/>
          <p:nvPr/>
        </p:nvSpPr>
        <p:spPr>
          <a:xfrm>
            <a:off x="4656825" y="4318798"/>
            <a:ext cx="7147106" cy="2142525"/>
          </a:xfrm>
          <a:custGeom>
            <a:avLst/>
            <a:gdLst>
              <a:gd name="connsiteX0" fmla="*/ 0 w 7147106"/>
              <a:gd name="connsiteY0" fmla="*/ 1595060 h 2142525"/>
              <a:gd name="connsiteX1" fmla="*/ 2963434 w 7147106"/>
              <a:gd name="connsiteY1" fmla="*/ 2117969 h 2142525"/>
              <a:gd name="connsiteX2" fmla="*/ 4756437 w 7147106"/>
              <a:gd name="connsiteY2" fmla="*/ 1893865 h 2142525"/>
              <a:gd name="connsiteX3" fmla="*/ 4457603 w 7147106"/>
              <a:gd name="connsiteY3" fmla="*/ 499440 h 2142525"/>
              <a:gd name="connsiteX4" fmla="*/ 6126091 w 7147106"/>
              <a:gd name="connsiteY4" fmla="*/ 1431 h 2142525"/>
              <a:gd name="connsiteX5" fmla="*/ 7147106 w 7147106"/>
              <a:gd name="connsiteY5" fmla="*/ 337587 h 214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7106" h="2142525">
                <a:moveTo>
                  <a:pt x="0" y="1595060"/>
                </a:moveTo>
                <a:cubicBezTo>
                  <a:pt x="1085347" y="1831614"/>
                  <a:pt x="2170695" y="2068168"/>
                  <a:pt x="2963434" y="2117969"/>
                </a:cubicBezTo>
                <a:cubicBezTo>
                  <a:pt x="3756173" y="2167770"/>
                  <a:pt x="4507409" y="2163620"/>
                  <a:pt x="4756437" y="1893865"/>
                </a:cubicBezTo>
                <a:cubicBezTo>
                  <a:pt x="5005465" y="1624110"/>
                  <a:pt x="4229327" y="814846"/>
                  <a:pt x="4457603" y="499440"/>
                </a:cubicBezTo>
                <a:cubicBezTo>
                  <a:pt x="4685879" y="184034"/>
                  <a:pt x="5677841" y="28406"/>
                  <a:pt x="6126091" y="1431"/>
                </a:cubicBezTo>
                <a:cubicBezTo>
                  <a:pt x="6574341" y="-25544"/>
                  <a:pt x="7147106" y="337587"/>
                  <a:pt x="7147106" y="337587"/>
                </a:cubicBezTo>
              </a:path>
            </a:pathLst>
          </a:custGeom>
          <a:ln>
            <a:solidFill>
              <a:srgbClr val="FF0000"/>
            </a:solidFill>
            <a:prstDash val="dash"/>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68" name="Group 67"/>
          <p:cNvGrpSpPr/>
          <p:nvPr/>
        </p:nvGrpSpPr>
        <p:grpSpPr>
          <a:xfrm>
            <a:off x="4024790" y="2131987"/>
            <a:ext cx="1340641" cy="1051698"/>
            <a:chOff x="4133670" y="3721662"/>
            <a:chExt cx="1636687" cy="1394147"/>
          </a:xfrm>
        </p:grpSpPr>
        <p:sp>
          <p:nvSpPr>
            <p:cNvPr id="69" name="Rectangle 68"/>
            <p:cNvSpPr/>
            <p:nvPr/>
          </p:nvSpPr>
          <p:spPr>
            <a:xfrm>
              <a:off x="4133670" y="3721662"/>
              <a:ext cx="1636687" cy="1394147"/>
            </a:xfrm>
            <a:prstGeom prst="rect">
              <a:avLst/>
            </a:prstGeom>
            <a:ln/>
          </p:spPr>
          <p:style>
            <a:lnRef idx="1">
              <a:schemeClr val="accent1"/>
            </a:lnRef>
            <a:fillRef idx="2">
              <a:schemeClr val="accent1"/>
            </a:fillRef>
            <a:effectRef idx="1">
              <a:schemeClr val="accent1"/>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70" name="TextBox 69"/>
            <p:cNvSpPr txBox="1"/>
            <p:nvPr/>
          </p:nvSpPr>
          <p:spPr>
            <a:xfrm>
              <a:off x="4171997" y="4152267"/>
              <a:ext cx="1558319" cy="579926"/>
            </a:xfrm>
            <a:prstGeom prst="rect">
              <a:avLst/>
            </a:prstGeom>
            <a:ln/>
          </p:spPr>
          <p:style>
            <a:lnRef idx="1">
              <a:schemeClr val="accent1"/>
            </a:lnRef>
            <a:fillRef idx="2">
              <a:schemeClr val="accent1"/>
            </a:fillRef>
            <a:effectRef idx="1">
              <a:schemeClr val="accent1"/>
            </a:effectRef>
            <a:fontRef idx="minor">
              <a:schemeClr val="dk1"/>
            </a:fontRef>
          </p:style>
          <p:txBody>
            <a:bodyPr wrap="square" lIns="45643" tIns="22821" rIns="45643" bIns="22821" rtlCol="0">
              <a:spAutoFit/>
            </a:bodyPr>
            <a:lstStyle/>
            <a:p>
              <a:pPr algn="ctr">
                <a:lnSpc>
                  <a:spcPct val="90000"/>
                </a:lnSpc>
              </a:pPr>
              <a:r>
                <a:rPr lang="en-US" sz="1400" dirty="0">
                  <a:solidFill>
                    <a:srgbClr val="3C3C3C"/>
                  </a:solidFill>
                  <a:latin typeface="Arial"/>
                  <a:cs typeface="Arial"/>
                </a:rPr>
                <a:t>vRouter Agent</a:t>
              </a:r>
            </a:p>
            <a:p>
              <a:pPr algn="ctr">
                <a:lnSpc>
                  <a:spcPct val="90000"/>
                </a:lnSpc>
              </a:pPr>
              <a:r>
                <a:rPr lang="en-US" sz="1400" dirty="0">
                  <a:solidFill>
                    <a:srgbClr val="3C3C3C"/>
                  </a:solidFill>
                  <a:latin typeface="Arial"/>
                  <a:cs typeface="Arial"/>
                </a:rPr>
                <a:t>(pkt0)</a:t>
              </a:r>
            </a:p>
          </p:txBody>
        </p:sp>
      </p:grpSp>
      <p:sp>
        <p:nvSpPr>
          <p:cNvPr id="71" name="TextBox 70"/>
          <p:cNvSpPr txBox="1"/>
          <p:nvPr/>
        </p:nvSpPr>
        <p:spPr>
          <a:xfrm>
            <a:off x="5372526" y="2570741"/>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0/2</a:t>
            </a:r>
          </a:p>
        </p:txBody>
      </p:sp>
    </p:spTree>
    <p:extLst>
      <p:ext uri="{BB962C8B-B14F-4D97-AF65-F5344CB8AC3E}">
        <p14:creationId xmlns:p14="http://schemas.microsoft.com/office/powerpoint/2010/main" val="167096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9715078" y="4534892"/>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9" name="TextBox 68"/>
          <p:cNvSpPr txBox="1"/>
          <p:nvPr/>
        </p:nvSpPr>
        <p:spPr>
          <a:xfrm>
            <a:off x="11869171" y="4559792"/>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66" name="Rectangle 65"/>
          <p:cNvSpPr/>
          <p:nvPr/>
        </p:nvSpPr>
        <p:spPr>
          <a:xfrm>
            <a:off x="9637387" y="1543840"/>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7" name="TextBox 66"/>
          <p:cNvSpPr txBox="1"/>
          <p:nvPr/>
        </p:nvSpPr>
        <p:spPr>
          <a:xfrm>
            <a:off x="11791480" y="1568740"/>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2" name="Title 1"/>
          <p:cNvSpPr>
            <a:spLocks noGrp="1"/>
          </p:cNvSpPr>
          <p:nvPr>
            <p:ph type="title"/>
          </p:nvPr>
        </p:nvSpPr>
        <p:spPr>
          <a:xfrm>
            <a:off x="731519" y="232974"/>
            <a:ext cx="13167362" cy="997196"/>
          </a:xfrm>
        </p:spPr>
        <p:txBody>
          <a:bodyPr/>
          <a:lstStyle/>
          <a:p>
            <a:pPr algn="ctr"/>
            <a:r>
              <a:rPr lang="en-US" sz="3600" dirty="0"/>
              <a:t>DPDK </a:t>
            </a:r>
            <a:r>
              <a:rPr lang="en-US" sz="3600" dirty="0" err="1"/>
              <a:t>vRouter</a:t>
            </a:r>
            <a:r>
              <a:rPr lang="en-US" sz="3600" dirty="0"/>
              <a:t> packet walk-through </a:t>
            </a:r>
            <a:br>
              <a:rPr lang="en-US" sz="3600" dirty="0"/>
            </a:br>
            <a:r>
              <a:rPr lang="en-US" sz="3600" dirty="0"/>
              <a:t>(from Guest to NIC) for a DPDK VM</a:t>
            </a:r>
          </a:p>
        </p:txBody>
      </p:sp>
      <p:sp>
        <p:nvSpPr>
          <p:cNvPr id="5" name="Rectangle 4"/>
          <p:cNvSpPr/>
          <p:nvPr/>
        </p:nvSpPr>
        <p:spPr>
          <a:xfrm>
            <a:off x="837820" y="3736147"/>
            <a:ext cx="1360666" cy="79056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Intel NIC 82599</a:t>
            </a:r>
          </a:p>
        </p:txBody>
      </p:sp>
      <p:grpSp>
        <p:nvGrpSpPr>
          <p:cNvPr id="45" name="Group 44"/>
          <p:cNvGrpSpPr/>
          <p:nvPr/>
        </p:nvGrpSpPr>
        <p:grpSpPr>
          <a:xfrm>
            <a:off x="4133670" y="3439424"/>
            <a:ext cx="1636687" cy="1394147"/>
            <a:chOff x="4133670" y="3721662"/>
            <a:chExt cx="1636687" cy="1394147"/>
          </a:xfrm>
        </p:grpSpPr>
        <p:sp>
          <p:nvSpPr>
            <p:cNvPr id="7" name="Rectangle 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8" name="TextBox 7"/>
            <p:cNvSpPr txBox="1"/>
            <p:nvPr/>
          </p:nvSpPr>
          <p:spPr>
            <a:xfrm>
              <a:off x="4171996" y="4300802"/>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0</a:t>
              </a:r>
            </a:p>
            <a:p>
              <a:pPr algn="ctr">
                <a:lnSpc>
                  <a:spcPct val="90000"/>
                </a:lnSpc>
              </a:pPr>
              <a:r>
                <a:rPr lang="en-US" sz="1400" dirty="0">
                  <a:solidFill>
                    <a:schemeClr val="bg1"/>
                  </a:solidFill>
                  <a:latin typeface="Arial"/>
                  <a:cs typeface="Arial"/>
                </a:rPr>
                <a:t>vRouter*</a:t>
              </a:r>
            </a:p>
          </p:txBody>
        </p:sp>
      </p:grpSp>
      <p:sp>
        <p:nvSpPr>
          <p:cNvPr id="13" name="Rectangle 12"/>
          <p:cNvSpPr/>
          <p:nvPr/>
        </p:nvSpPr>
        <p:spPr>
          <a:xfrm>
            <a:off x="9892859" y="1949299"/>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11" name="Rectangle 10"/>
          <p:cNvSpPr/>
          <p:nvPr/>
        </p:nvSpPr>
        <p:spPr>
          <a:xfrm>
            <a:off x="10500526" y="2316917"/>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a:t>
            </a:r>
          </a:p>
        </p:txBody>
      </p:sp>
      <p:sp>
        <p:nvSpPr>
          <p:cNvPr id="16" name="Rectangle 15"/>
          <p:cNvSpPr/>
          <p:nvPr/>
        </p:nvSpPr>
        <p:spPr>
          <a:xfrm>
            <a:off x="5945225" y="1993586"/>
            <a:ext cx="864960" cy="3607977"/>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30" name="TextBox 29"/>
          <p:cNvSpPr txBox="1"/>
          <p:nvPr/>
        </p:nvSpPr>
        <p:spPr>
          <a:xfrm>
            <a:off x="11116352" y="1949299"/>
            <a:ext cx="1079715" cy="243578"/>
          </a:xfrm>
          <a:prstGeom prst="rect">
            <a:avLst/>
          </a:prstGeom>
          <a:ln>
            <a:noFill/>
          </a:ln>
        </p:spPr>
        <p:txBody>
          <a:bodyPr wrap="none" lIns="45643" tIns="22821" rIns="45643" bIns="22821" rtlCol="0">
            <a:spAutoFit/>
          </a:bodyPr>
          <a:lstStyle/>
          <a:p>
            <a:pPr>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DPDK-VM1</a:t>
            </a:r>
            <a:endParaRPr lang="en-US" sz="1400" dirty="0">
              <a:solidFill>
                <a:schemeClr val="accent2"/>
              </a:solidFill>
              <a:latin typeface="Arial"/>
              <a:cs typeface="Arial"/>
            </a:endParaRPr>
          </a:p>
        </p:txBody>
      </p:sp>
      <p:grpSp>
        <p:nvGrpSpPr>
          <p:cNvPr id="46" name="Group 45"/>
          <p:cNvGrpSpPr/>
          <p:nvPr/>
        </p:nvGrpSpPr>
        <p:grpSpPr>
          <a:xfrm>
            <a:off x="7198464" y="1539208"/>
            <a:ext cx="1636687" cy="1394147"/>
            <a:chOff x="4133670" y="3721662"/>
            <a:chExt cx="1636687" cy="1394147"/>
          </a:xfrm>
        </p:grpSpPr>
        <p:sp>
          <p:nvSpPr>
            <p:cNvPr id="47" name="Rectangle 4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8" name="TextBox 47"/>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1</a:t>
              </a:r>
            </a:p>
            <a:p>
              <a:pPr algn="ctr">
                <a:lnSpc>
                  <a:spcPct val="90000"/>
                </a:lnSpc>
              </a:pPr>
              <a:r>
                <a:rPr lang="en-US" sz="1400" dirty="0">
                  <a:solidFill>
                    <a:schemeClr val="bg1"/>
                  </a:solidFill>
                  <a:latin typeface="Arial"/>
                  <a:cs typeface="Arial"/>
                </a:rPr>
                <a:t>vRouter*</a:t>
              </a:r>
            </a:p>
          </p:txBody>
        </p:sp>
      </p:grpSp>
      <p:grpSp>
        <p:nvGrpSpPr>
          <p:cNvPr id="49" name="Group 48"/>
          <p:cNvGrpSpPr/>
          <p:nvPr/>
        </p:nvGrpSpPr>
        <p:grpSpPr>
          <a:xfrm>
            <a:off x="7176566" y="3165391"/>
            <a:ext cx="1636687" cy="1394147"/>
            <a:chOff x="4133670" y="3721662"/>
            <a:chExt cx="1636687" cy="1394147"/>
          </a:xfrm>
        </p:grpSpPr>
        <p:sp>
          <p:nvSpPr>
            <p:cNvPr id="50" name="Rectangle 49"/>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1" name="TextBox 50"/>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2</a:t>
              </a:r>
            </a:p>
            <a:p>
              <a:pPr algn="ctr">
                <a:lnSpc>
                  <a:spcPct val="90000"/>
                </a:lnSpc>
              </a:pPr>
              <a:r>
                <a:rPr lang="en-US" sz="1400" dirty="0">
                  <a:solidFill>
                    <a:schemeClr val="bg1"/>
                  </a:solidFill>
                  <a:latin typeface="Arial"/>
                  <a:cs typeface="Arial"/>
                </a:rPr>
                <a:t>vRouter*</a:t>
              </a:r>
            </a:p>
          </p:txBody>
        </p:sp>
      </p:grpSp>
      <p:grpSp>
        <p:nvGrpSpPr>
          <p:cNvPr id="52" name="Group 51"/>
          <p:cNvGrpSpPr/>
          <p:nvPr/>
        </p:nvGrpSpPr>
        <p:grpSpPr>
          <a:xfrm>
            <a:off x="7175683" y="4852632"/>
            <a:ext cx="1636687" cy="1394147"/>
            <a:chOff x="4133670" y="3721662"/>
            <a:chExt cx="1636687" cy="1394147"/>
          </a:xfrm>
        </p:grpSpPr>
        <p:sp>
          <p:nvSpPr>
            <p:cNvPr id="53" name="Rectangle 52"/>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4" name="TextBox 53"/>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3</a:t>
              </a:r>
            </a:p>
            <a:p>
              <a:pPr algn="ctr">
                <a:lnSpc>
                  <a:spcPct val="90000"/>
                </a:lnSpc>
              </a:pPr>
              <a:r>
                <a:rPr lang="en-US" sz="1400" dirty="0">
                  <a:solidFill>
                    <a:schemeClr val="bg1"/>
                  </a:solidFill>
                  <a:latin typeface="Arial"/>
                  <a:cs typeface="Arial"/>
                </a:rPr>
                <a:t>vRouter*</a:t>
              </a:r>
            </a:p>
          </p:txBody>
        </p:sp>
      </p:grpSp>
      <p:cxnSp>
        <p:nvCxnSpPr>
          <p:cNvPr id="41" name="Straight Arrow Connector 40"/>
          <p:cNvCxnSpPr>
            <a:stCxn id="53" idx="3"/>
            <a:endCxn id="13" idx="1"/>
          </p:cNvCxnSpPr>
          <p:nvPr/>
        </p:nvCxnSpPr>
        <p:spPr>
          <a:xfrm flipV="1">
            <a:off x="8812370" y="2735668"/>
            <a:ext cx="1080489" cy="2814038"/>
          </a:xfrm>
          <a:prstGeom prst="straightConnector1">
            <a:avLst/>
          </a:prstGeom>
          <a:ln>
            <a:headEnd type="stealth"/>
            <a:tailEnd type="none"/>
          </a:ln>
        </p:spPr>
        <p:style>
          <a:lnRef idx="3">
            <a:schemeClr val="accent4"/>
          </a:lnRef>
          <a:fillRef idx="0">
            <a:schemeClr val="accent4"/>
          </a:fillRef>
          <a:effectRef idx="2">
            <a:schemeClr val="accent4"/>
          </a:effectRef>
          <a:fontRef idx="minor">
            <a:schemeClr val="tx1"/>
          </a:fontRef>
        </p:style>
      </p:cxnSp>
      <p:sp>
        <p:nvSpPr>
          <p:cNvPr id="23" name="TextBox 22"/>
          <p:cNvSpPr txBox="1"/>
          <p:nvPr/>
        </p:nvSpPr>
        <p:spPr>
          <a:xfrm>
            <a:off x="5841181" y="1969310"/>
            <a:ext cx="1037574" cy="825275"/>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64k </a:t>
            </a:r>
            <a:r>
              <a:rPr lang="en-US" sz="1400" dirty="0" err="1">
                <a:solidFill>
                  <a:schemeClr val="bg1"/>
                </a:solidFill>
                <a:latin typeface="Arial"/>
                <a:cs typeface="Arial"/>
              </a:rPr>
              <a:t>mempool</a:t>
            </a:r>
            <a:r>
              <a:rPr lang="en-US" sz="1400" dirty="0">
                <a:solidFill>
                  <a:schemeClr val="bg1"/>
                </a:solidFill>
                <a:latin typeface="Arial"/>
                <a:cs typeface="Arial"/>
              </a:rPr>
              <a:t> for </a:t>
            </a:r>
            <a:r>
              <a:rPr lang="en-US" sz="1400" dirty="0" err="1">
                <a:solidFill>
                  <a:schemeClr val="bg1"/>
                </a:solidFill>
                <a:latin typeface="Arial"/>
                <a:cs typeface="Arial"/>
              </a:rPr>
              <a:t>mbufs</a:t>
            </a:r>
            <a:endParaRPr lang="en-US" sz="1400" dirty="0">
              <a:solidFill>
                <a:schemeClr val="bg1"/>
              </a:solidFill>
              <a:latin typeface="Arial"/>
              <a:cs typeface="Arial"/>
            </a:endParaRPr>
          </a:p>
          <a:p>
            <a:pPr algn="l">
              <a:lnSpc>
                <a:spcPct val="90000"/>
              </a:lnSpc>
            </a:pPr>
            <a:endParaRPr lang="en-US" sz="1400" dirty="0">
              <a:solidFill>
                <a:schemeClr val="accent2"/>
              </a:solidFill>
              <a:latin typeface="Arial"/>
              <a:cs typeface="Arial"/>
            </a:endParaRPr>
          </a:p>
        </p:txBody>
      </p:sp>
      <p:sp>
        <p:nvSpPr>
          <p:cNvPr id="44" name="Rectangle 43"/>
          <p:cNvSpPr/>
          <p:nvPr/>
        </p:nvSpPr>
        <p:spPr>
          <a:xfrm>
            <a:off x="9929189" y="2661809"/>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56" name="Rectangle 55"/>
          <p:cNvSpPr/>
          <p:nvPr/>
        </p:nvSpPr>
        <p:spPr>
          <a:xfrm>
            <a:off x="9886508" y="4901415"/>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57" name="Rectangle 56"/>
          <p:cNvSpPr/>
          <p:nvPr/>
        </p:nvSpPr>
        <p:spPr>
          <a:xfrm>
            <a:off x="10494175" y="5269033"/>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a:t>
            </a:r>
          </a:p>
        </p:txBody>
      </p:sp>
      <p:sp>
        <p:nvSpPr>
          <p:cNvPr id="58" name="TextBox 57"/>
          <p:cNvSpPr txBox="1"/>
          <p:nvPr/>
        </p:nvSpPr>
        <p:spPr>
          <a:xfrm>
            <a:off x="10724007" y="4913865"/>
            <a:ext cx="1458600" cy="243578"/>
          </a:xfrm>
          <a:prstGeom prst="rect">
            <a:avLst/>
          </a:prstGeom>
          <a:ln>
            <a:noFill/>
          </a:ln>
        </p:spPr>
        <p:txBody>
          <a:bodyPr wrap="none" lIns="45643" tIns="22821" rIns="45643" bIns="22821" rtlCol="0">
            <a:spAutoFit/>
          </a:bodyPr>
          <a:lstStyle/>
          <a:p>
            <a:pPr>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non-DPDK VM2</a:t>
            </a:r>
          </a:p>
        </p:txBody>
      </p:sp>
      <p:sp>
        <p:nvSpPr>
          <p:cNvPr id="59" name="Rectangle 58"/>
          <p:cNvSpPr/>
          <p:nvPr/>
        </p:nvSpPr>
        <p:spPr>
          <a:xfrm>
            <a:off x="9922838" y="5613925"/>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102" name="Freeform 101"/>
          <p:cNvSpPr/>
          <p:nvPr/>
        </p:nvSpPr>
        <p:spPr>
          <a:xfrm>
            <a:off x="7376122" y="2873625"/>
            <a:ext cx="615758" cy="1988446"/>
          </a:xfrm>
          <a:custGeom>
            <a:avLst/>
            <a:gdLst>
              <a:gd name="connsiteX0" fmla="*/ 602930 w 615758"/>
              <a:gd name="connsiteY0" fmla="*/ 0 h 1988446"/>
              <a:gd name="connsiteX1" fmla="*/ 11 w 615758"/>
              <a:gd name="connsiteY1" fmla="*/ 1000637 h 1988446"/>
              <a:gd name="connsiteX2" fmla="*/ 615758 w 615758"/>
              <a:gd name="connsiteY2" fmla="*/ 1988446 h 1988446"/>
            </a:gdLst>
            <a:ahLst/>
            <a:cxnLst>
              <a:cxn ang="0">
                <a:pos x="connsiteX0" y="connsiteY0"/>
              </a:cxn>
              <a:cxn ang="0">
                <a:pos x="connsiteX1" y="connsiteY1"/>
              </a:cxn>
              <a:cxn ang="0">
                <a:pos x="connsiteX2" y="connsiteY2"/>
              </a:cxn>
            </a:cxnLst>
            <a:rect l="l" t="t" r="r" b="b"/>
            <a:pathLst>
              <a:path w="615758" h="1988446">
                <a:moveTo>
                  <a:pt x="602930" y="0"/>
                </a:moveTo>
                <a:cubicBezTo>
                  <a:pt x="300401" y="334614"/>
                  <a:pt x="-2127" y="669229"/>
                  <a:pt x="11" y="1000637"/>
                </a:cubicBezTo>
                <a:cubicBezTo>
                  <a:pt x="2149" y="1332045"/>
                  <a:pt x="459683" y="1789601"/>
                  <a:pt x="615758" y="1988446"/>
                </a:cubicBezTo>
              </a:path>
            </a:pathLst>
          </a:custGeom>
          <a:ln>
            <a:headEnd type="stealth"/>
            <a:tailEnd type="none"/>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6" name="Curved Connector 5"/>
          <p:cNvCxnSpPr/>
          <p:nvPr/>
        </p:nvCxnSpPr>
        <p:spPr>
          <a:xfrm rot="16200000" flipH="1" flipV="1">
            <a:off x="3786635" y="-73844"/>
            <a:ext cx="2592219" cy="5818322"/>
          </a:xfrm>
          <a:prstGeom prst="curvedConnector4">
            <a:avLst>
              <a:gd name="adj1" fmla="val -8819"/>
              <a:gd name="adj2" fmla="val 57032"/>
            </a:avLst>
          </a:prstGeom>
          <a:ln>
            <a:tailEnd type="arrow"/>
          </a:ln>
        </p:spPr>
        <p:style>
          <a:lnRef idx="3">
            <a:schemeClr val="accent4"/>
          </a:lnRef>
          <a:fillRef idx="0">
            <a:schemeClr val="accent4"/>
          </a:fillRef>
          <a:effectRef idx="2">
            <a:schemeClr val="accent4"/>
          </a:effectRef>
          <a:fontRef idx="minor">
            <a:schemeClr val="tx1"/>
          </a:fontRef>
        </p:style>
      </p:cxnSp>
      <p:sp>
        <p:nvSpPr>
          <p:cNvPr id="36" name="TextBox 35"/>
          <p:cNvSpPr txBox="1"/>
          <p:nvPr/>
        </p:nvSpPr>
        <p:spPr>
          <a:xfrm>
            <a:off x="9291731" y="2654896"/>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0/3</a:t>
            </a:r>
          </a:p>
        </p:txBody>
      </p:sp>
      <p:sp>
        <p:nvSpPr>
          <p:cNvPr id="37" name="TextBox 36"/>
          <p:cNvSpPr txBox="1"/>
          <p:nvPr/>
        </p:nvSpPr>
        <p:spPr>
          <a:xfrm>
            <a:off x="9229474" y="563050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0/4</a:t>
            </a:r>
          </a:p>
        </p:txBody>
      </p:sp>
      <p:sp>
        <p:nvSpPr>
          <p:cNvPr id="38" name="TextBox 37"/>
          <p:cNvSpPr txBox="1"/>
          <p:nvPr/>
        </p:nvSpPr>
        <p:spPr>
          <a:xfrm>
            <a:off x="3511296" y="3984073"/>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0/0</a:t>
            </a:r>
          </a:p>
        </p:txBody>
      </p:sp>
      <p:grpSp>
        <p:nvGrpSpPr>
          <p:cNvPr id="43" name="Group 42"/>
          <p:cNvGrpSpPr/>
          <p:nvPr/>
        </p:nvGrpSpPr>
        <p:grpSpPr>
          <a:xfrm>
            <a:off x="4024790" y="2131987"/>
            <a:ext cx="1340641" cy="1051698"/>
            <a:chOff x="4133670" y="3721662"/>
            <a:chExt cx="1636687" cy="1394147"/>
          </a:xfrm>
        </p:grpSpPr>
        <p:sp>
          <p:nvSpPr>
            <p:cNvPr id="55" name="Rectangle 54"/>
            <p:cNvSpPr/>
            <p:nvPr/>
          </p:nvSpPr>
          <p:spPr>
            <a:xfrm>
              <a:off x="4133670" y="3721662"/>
              <a:ext cx="1636687" cy="1394147"/>
            </a:xfrm>
            <a:prstGeom prst="rect">
              <a:avLst/>
            </a:prstGeom>
            <a:ln/>
          </p:spPr>
          <p:style>
            <a:lnRef idx="1">
              <a:schemeClr val="accent1"/>
            </a:lnRef>
            <a:fillRef idx="2">
              <a:schemeClr val="accent1"/>
            </a:fillRef>
            <a:effectRef idx="1">
              <a:schemeClr val="accent1"/>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60" name="TextBox 59"/>
            <p:cNvSpPr txBox="1"/>
            <p:nvPr/>
          </p:nvSpPr>
          <p:spPr>
            <a:xfrm>
              <a:off x="4171997" y="4152267"/>
              <a:ext cx="1558319" cy="579926"/>
            </a:xfrm>
            <a:prstGeom prst="rect">
              <a:avLst/>
            </a:prstGeom>
            <a:ln/>
          </p:spPr>
          <p:style>
            <a:lnRef idx="1">
              <a:schemeClr val="accent1"/>
            </a:lnRef>
            <a:fillRef idx="2">
              <a:schemeClr val="accent1"/>
            </a:fillRef>
            <a:effectRef idx="1">
              <a:schemeClr val="accent1"/>
            </a:effectRef>
            <a:fontRef idx="minor">
              <a:schemeClr val="dk1"/>
            </a:fontRef>
          </p:style>
          <p:txBody>
            <a:bodyPr wrap="square" lIns="45643" tIns="22821" rIns="45643" bIns="22821" rtlCol="0">
              <a:spAutoFit/>
            </a:bodyPr>
            <a:lstStyle/>
            <a:p>
              <a:pPr algn="ctr">
                <a:lnSpc>
                  <a:spcPct val="90000"/>
                </a:lnSpc>
              </a:pPr>
              <a:r>
                <a:rPr lang="en-US" sz="1400" dirty="0">
                  <a:solidFill>
                    <a:srgbClr val="3C3C3C"/>
                  </a:solidFill>
                  <a:latin typeface="Arial"/>
                  <a:cs typeface="Arial"/>
                </a:rPr>
                <a:t>vRouter Agent</a:t>
              </a:r>
            </a:p>
            <a:p>
              <a:pPr algn="ctr">
                <a:lnSpc>
                  <a:spcPct val="90000"/>
                </a:lnSpc>
              </a:pPr>
              <a:r>
                <a:rPr lang="en-US" sz="1400" dirty="0">
                  <a:solidFill>
                    <a:srgbClr val="3C3C3C"/>
                  </a:solidFill>
                  <a:latin typeface="Arial"/>
                  <a:cs typeface="Arial"/>
                </a:rPr>
                <a:t>(pkt0)</a:t>
              </a:r>
            </a:p>
          </p:txBody>
        </p:sp>
      </p:grpSp>
      <p:sp>
        <p:nvSpPr>
          <p:cNvPr id="61" name="TextBox 60"/>
          <p:cNvSpPr txBox="1"/>
          <p:nvPr/>
        </p:nvSpPr>
        <p:spPr>
          <a:xfrm>
            <a:off x="5372526" y="2570741"/>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0/2</a:t>
            </a:r>
          </a:p>
        </p:txBody>
      </p:sp>
      <p:grpSp>
        <p:nvGrpSpPr>
          <p:cNvPr id="62" name="Group 61"/>
          <p:cNvGrpSpPr/>
          <p:nvPr/>
        </p:nvGrpSpPr>
        <p:grpSpPr>
          <a:xfrm>
            <a:off x="4133872" y="5191746"/>
            <a:ext cx="1340641" cy="1051698"/>
            <a:chOff x="4133670" y="3721662"/>
            <a:chExt cx="1636687" cy="1394147"/>
          </a:xfrm>
        </p:grpSpPr>
        <p:sp>
          <p:nvSpPr>
            <p:cNvPr id="63" name="Rectangle 62"/>
            <p:cNvSpPr/>
            <p:nvPr/>
          </p:nvSpPr>
          <p:spPr>
            <a:xfrm>
              <a:off x="4133670" y="3721662"/>
              <a:ext cx="1636687" cy="1394147"/>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64" name="TextBox 63"/>
            <p:cNvSpPr txBox="1"/>
            <p:nvPr/>
          </p:nvSpPr>
          <p:spPr>
            <a:xfrm>
              <a:off x="4171997" y="4135763"/>
              <a:ext cx="1558319" cy="579926"/>
            </a:xfrm>
            <a:prstGeom prst="rect">
              <a:avLst/>
            </a:prstGeom>
            <a:ln/>
          </p:spPr>
          <p:style>
            <a:lnRef idx="1">
              <a:schemeClr val="accent2"/>
            </a:lnRef>
            <a:fillRef idx="2">
              <a:schemeClr val="accent2"/>
            </a:fillRef>
            <a:effectRef idx="1">
              <a:schemeClr val="accent2"/>
            </a:effectRef>
            <a:fontRef idx="minor">
              <a:schemeClr val="dk1"/>
            </a:fontRef>
          </p:style>
          <p:txBody>
            <a:bodyPr wrap="square" lIns="45643" tIns="22821" rIns="45643" bIns="22821" rtlCol="0">
              <a:spAutoFit/>
            </a:bodyPr>
            <a:lstStyle/>
            <a:p>
              <a:pPr algn="ctr">
                <a:lnSpc>
                  <a:spcPct val="90000"/>
                </a:lnSpc>
              </a:pPr>
              <a:r>
                <a:rPr lang="en-US" sz="1400" dirty="0" err="1">
                  <a:solidFill>
                    <a:schemeClr val="accent2"/>
                  </a:solidFill>
                  <a:latin typeface="Arial"/>
                  <a:cs typeface="Arial"/>
                </a:rPr>
                <a:t>vHost</a:t>
              </a:r>
              <a:r>
                <a:rPr lang="en-US" sz="1400" dirty="0">
                  <a:solidFill>
                    <a:schemeClr val="accent2"/>
                  </a:solidFill>
                  <a:latin typeface="Arial"/>
                  <a:cs typeface="Arial"/>
                </a:rPr>
                <a:t> (host kernel)</a:t>
              </a:r>
            </a:p>
          </p:txBody>
        </p:sp>
      </p:grpSp>
      <p:sp>
        <p:nvSpPr>
          <p:cNvPr id="65" name="TextBox 64"/>
          <p:cNvSpPr txBox="1"/>
          <p:nvPr/>
        </p:nvSpPr>
        <p:spPr>
          <a:xfrm>
            <a:off x="5444255" y="564295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0/1</a:t>
            </a:r>
          </a:p>
        </p:txBody>
      </p:sp>
    </p:spTree>
    <p:extLst>
      <p:ext uri="{BB962C8B-B14F-4D97-AF65-F5344CB8AC3E}">
        <p14:creationId xmlns:p14="http://schemas.microsoft.com/office/powerpoint/2010/main" val="11019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9715079" y="4497541"/>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9" name="TextBox 68"/>
          <p:cNvSpPr txBox="1"/>
          <p:nvPr/>
        </p:nvSpPr>
        <p:spPr>
          <a:xfrm>
            <a:off x="11869172" y="4522441"/>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66" name="Rectangle 65"/>
          <p:cNvSpPr/>
          <p:nvPr/>
        </p:nvSpPr>
        <p:spPr>
          <a:xfrm>
            <a:off x="9637387" y="1543840"/>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7" name="TextBox 66"/>
          <p:cNvSpPr txBox="1"/>
          <p:nvPr/>
        </p:nvSpPr>
        <p:spPr>
          <a:xfrm>
            <a:off x="11791480" y="1568740"/>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2" name="Title 1"/>
          <p:cNvSpPr>
            <a:spLocks noGrp="1"/>
          </p:cNvSpPr>
          <p:nvPr>
            <p:ph type="title"/>
          </p:nvPr>
        </p:nvSpPr>
        <p:spPr>
          <a:xfrm>
            <a:off x="731519" y="331850"/>
            <a:ext cx="13167362" cy="997196"/>
          </a:xfrm>
        </p:spPr>
        <p:txBody>
          <a:bodyPr/>
          <a:lstStyle/>
          <a:p>
            <a:pPr algn="ctr"/>
            <a:r>
              <a:rPr lang="en-US" sz="3600" dirty="0"/>
              <a:t>DPDK </a:t>
            </a:r>
            <a:r>
              <a:rPr lang="en-US" sz="3600" dirty="0" err="1"/>
              <a:t>vRouter</a:t>
            </a:r>
            <a:r>
              <a:rPr lang="en-US" sz="3600" dirty="0"/>
              <a:t> packet walk-through </a:t>
            </a:r>
            <a:br>
              <a:rPr lang="en-US" sz="3600" dirty="0"/>
            </a:br>
            <a:r>
              <a:rPr lang="en-US" sz="3600" dirty="0"/>
              <a:t>(from Guest to NIC) for a non-DPDK VM</a:t>
            </a:r>
          </a:p>
        </p:txBody>
      </p:sp>
      <p:sp>
        <p:nvSpPr>
          <p:cNvPr id="5" name="Rectangle 4"/>
          <p:cNvSpPr/>
          <p:nvPr/>
        </p:nvSpPr>
        <p:spPr>
          <a:xfrm>
            <a:off x="837820" y="3736147"/>
            <a:ext cx="1360666" cy="79056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Intel NIC 82599</a:t>
            </a:r>
          </a:p>
        </p:txBody>
      </p:sp>
      <p:grpSp>
        <p:nvGrpSpPr>
          <p:cNvPr id="45" name="Group 44"/>
          <p:cNvGrpSpPr/>
          <p:nvPr/>
        </p:nvGrpSpPr>
        <p:grpSpPr>
          <a:xfrm>
            <a:off x="4133670" y="3439424"/>
            <a:ext cx="1636687" cy="1394147"/>
            <a:chOff x="4133670" y="3721662"/>
            <a:chExt cx="1636687" cy="1394147"/>
          </a:xfrm>
        </p:grpSpPr>
        <p:sp>
          <p:nvSpPr>
            <p:cNvPr id="7" name="Rectangle 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8" name="TextBox 7"/>
            <p:cNvSpPr txBox="1"/>
            <p:nvPr/>
          </p:nvSpPr>
          <p:spPr>
            <a:xfrm>
              <a:off x="4171996" y="4300802"/>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0</a:t>
              </a:r>
            </a:p>
            <a:p>
              <a:pPr algn="ctr">
                <a:lnSpc>
                  <a:spcPct val="90000"/>
                </a:lnSpc>
              </a:pPr>
              <a:r>
                <a:rPr lang="en-US" sz="1400" dirty="0">
                  <a:solidFill>
                    <a:schemeClr val="bg1"/>
                  </a:solidFill>
                  <a:latin typeface="Arial"/>
                  <a:cs typeface="Arial"/>
                </a:rPr>
                <a:t>vRouter*</a:t>
              </a:r>
            </a:p>
          </p:txBody>
        </p:sp>
      </p:grpSp>
      <p:sp>
        <p:nvSpPr>
          <p:cNvPr id="13" name="Rectangle 12"/>
          <p:cNvSpPr/>
          <p:nvPr/>
        </p:nvSpPr>
        <p:spPr>
          <a:xfrm>
            <a:off x="9892859" y="1949299"/>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11" name="Rectangle 10"/>
          <p:cNvSpPr/>
          <p:nvPr/>
        </p:nvSpPr>
        <p:spPr>
          <a:xfrm>
            <a:off x="10500526" y="2316917"/>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a:t>
            </a:r>
          </a:p>
        </p:txBody>
      </p:sp>
      <p:sp>
        <p:nvSpPr>
          <p:cNvPr id="16" name="Rectangle 15"/>
          <p:cNvSpPr/>
          <p:nvPr/>
        </p:nvSpPr>
        <p:spPr>
          <a:xfrm>
            <a:off x="5945225" y="1993586"/>
            <a:ext cx="864960" cy="3607977"/>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91425" tIns="45713" rIns="91425" bIns="45713" rtlCol="0" anchor="ctr"/>
          <a:lstStyle/>
          <a:p>
            <a:pPr algn="ctr"/>
            <a:endParaRPr lang="en-US" sz="1400" dirty="0">
              <a:latin typeface="Arial"/>
              <a:cs typeface="Arial"/>
            </a:endParaRPr>
          </a:p>
        </p:txBody>
      </p:sp>
      <p:grpSp>
        <p:nvGrpSpPr>
          <p:cNvPr id="46" name="Group 45"/>
          <p:cNvGrpSpPr/>
          <p:nvPr/>
        </p:nvGrpSpPr>
        <p:grpSpPr>
          <a:xfrm>
            <a:off x="7198464" y="1539208"/>
            <a:ext cx="1636687" cy="1394147"/>
            <a:chOff x="4133670" y="3721662"/>
            <a:chExt cx="1636687" cy="1394147"/>
          </a:xfrm>
        </p:grpSpPr>
        <p:sp>
          <p:nvSpPr>
            <p:cNvPr id="47" name="Rectangle 4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8" name="TextBox 47"/>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1</a:t>
              </a:r>
            </a:p>
            <a:p>
              <a:pPr algn="ctr">
                <a:lnSpc>
                  <a:spcPct val="90000"/>
                </a:lnSpc>
              </a:pPr>
              <a:r>
                <a:rPr lang="en-US" sz="1400" dirty="0">
                  <a:solidFill>
                    <a:schemeClr val="bg1"/>
                  </a:solidFill>
                  <a:latin typeface="Arial"/>
                  <a:cs typeface="Arial"/>
                </a:rPr>
                <a:t>vRouter*</a:t>
              </a:r>
            </a:p>
          </p:txBody>
        </p:sp>
      </p:grpSp>
      <p:grpSp>
        <p:nvGrpSpPr>
          <p:cNvPr id="49" name="Group 48"/>
          <p:cNvGrpSpPr/>
          <p:nvPr/>
        </p:nvGrpSpPr>
        <p:grpSpPr>
          <a:xfrm>
            <a:off x="7176566" y="3165391"/>
            <a:ext cx="1636687" cy="1394147"/>
            <a:chOff x="4133670" y="3721662"/>
            <a:chExt cx="1636687" cy="1394147"/>
          </a:xfrm>
        </p:grpSpPr>
        <p:sp>
          <p:nvSpPr>
            <p:cNvPr id="50" name="Rectangle 49"/>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1" name="TextBox 50"/>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2</a:t>
              </a:r>
            </a:p>
            <a:p>
              <a:pPr algn="ctr">
                <a:lnSpc>
                  <a:spcPct val="90000"/>
                </a:lnSpc>
              </a:pPr>
              <a:r>
                <a:rPr lang="en-US" sz="1400" dirty="0">
                  <a:solidFill>
                    <a:schemeClr val="bg1"/>
                  </a:solidFill>
                  <a:latin typeface="Arial"/>
                  <a:cs typeface="Arial"/>
                </a:rPr>
                <a:t>vRouter*</a:t>
              </a:r>
            </a:p>
          </p:txBody>
        </p:sp>
      </p:grpSp>
      <p:grpSp>
        <p:nvGrpSpPr>
          <p:cNvPr id="52" name="Group 51"/>
          <p:cNvGrpSpPr/>
          <p:nvPr/>
        </p:nvGrpSpPr>
        <p:grpSpPr>
          <a:xfrm>
            <a:off x="7175683" y="4852632"/>
            <a:ext cx="1636687" cy="1394147"/>
            <a:chOff x="4133670" y="3721662"/>
            <a:chExt cx="1636687" cy="1394147"/>
          </a:xfrm>
        </p:grpSpPr>
        <p:sp>
          <p:nvSpPr>
            <p:cNvPr id="53" name="Rectangle 52"/>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4" name="TextBox 53"/>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3</a:t>
              </a:r>
            </a:p>
            <a:p>
              <a:pPr algn="ctr">
                <a:lnSpc>
                  <a:spcPct val="90000"/>
                </a:lnSpc>
              </a:pPr>
              <a:r>
                <a:rPr lang="en-US" sz="1400" dirty="0">
                  <a:solidFill>
                    <a:schemeClr val="bg1"/>
                  </a:solidFill>
                  <a:latin typeface="Arial"/>
                  <a:cs typeface="Arial"/>
                </a:rPr>
                <a:t>vRouter*</a:t>
              </a:r>
            </a:p>
          </p:txBody>
        </p:sp>
      </p:grpSp>
      <p:cxnSp>
        <p:nvCxnSpPr>
          <p:cNvPr id="41" name="Straight Arrow Connector 40"/>
          <p:cNvCxnSpPr>
            <a:stCxn id="53" idx="3"/>
            <a:endCxn id="56" idx="1"/>
          </p:cNvCxnSpPr>
          <p:nvPr/>
        </p:nvCxnSpPr>
        <p:spPr>
          <a:xfrm>
            <a:off x="8812370" y="5549706"/>
            <a:ext cx="1074138" cy="138078"/>
          </a:xfrm>
          <a:prstGeom prst="straightConnector1">
            <a:avLst/>
          </a:prstGeom>
          <a:ln>
            <a:headEnd type="stealth"/>
            <a:tailEnd type="none"/>
          </a:ln>
        </p:spPr>
        <p:style>
          <a:lnRef idx="3">
            <a:schemeClr val="accent4"/>
          </a:lnRef>
          <a:fillRef idx="0">
            <a:schemeClr val="accent4"/>
          </a:fillRef>
          <a:effectRef idx="2">
            <a:schemeClr val="accent4"/>
          </a:effectRef>
          <a:fontRef idx="minor">
            <a:schemeClr val="tx1"/>
          </a:fontRef>
        </p:style>
      </p:cxnSp>
      <p:sp>
        <p:nvSpPr>
          <p:cNvPr id="23" name="TextBox 22"/>
          <p:cNvSpPr txBox="1"/>
          <p:nvPr/>
        </p:nvSpPr>
        <p:spPr>
          <a:xfrm>
            <a:off x="5841181" y="1969310"/>
            <a:ext cx="1037574" cy="825275"/>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64k </a:t>
            </a:r>
            <a:r>
              <a:rPr lang="en-US" sz="1400" dirty="0" err="1">
                <a:solidFill>
                  <a:schemeClr val="bg1"/>
                </a:solidFill>
                <a:latin typeface="Arial"/>
                <a:cs typeface="Arial"/>
              </a:rPr>
              <a:t>mempool</a:t>
            </a:r>
            <a:r>
              <a:rPr lang="en-US" sz="1400" dirty="0">
                <a:solidFill>
                  <a:schemeClr val="bg1"/>
                </a:solidFill>
                <a:latin typeface="Arial"/>
                <a:cs typeface="Arial"/>
              </a:rPr>
              <a:t> for </a:t>
            </a:r>
            <a:r>
              <a:rPr lang="en-US" sz="1400" dirty="0" err="1">
                <a:solidFill>
                  <a:schemeClr val="bg1"/>
                </a:solidFill>
                <a:latin typeface="Arial"/>
                <a:cs typeface="Arial"/>
              </a:rPr>
              <a:t>mbufs</a:t>
            </a:r>
            <a:endParaRPr lang="en-US" sz="1400" dirty="0">
              <a:solidFill>
                <a:schemeClr val="bg1"/>
              </a:solidFill>
              <a:latin typeface="Arial"/>
              <a:cs typeface="Arial"/>
            </a:endParaRPr>
          </a:p>
          <a:p>
            <a:pPr algn="l">
              <a:lnSpc>
                <a:spcPct val="90000"/>
              </a:lnSpc>
            </a:pPr>
            <a:endParaRPr lang="en-US" sz="1400" dirty="0">
              <a:solidFill>
                <a:schemeClr val="accent2"/>
              </a:solidFill>
              <a:latin typeface="Arial"/>
              <a:cs typeface="Arial"/>
            </a:endParaRPr>
          </a:p>
        </p:txBody>
      </p:sp>
      <p:sp>
        <p:nvSpPr>
          <p:cNvPr id="44" name="Rectangle 43"/>
          <p:cNvSpPr/>
          <p:nvPr/>
        </p:nvSpPr>
        <p:spPr>
          <a:xfrm>
            <a:off x="9929189" y="2661809"/>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56" name="Rectangle 55"/>
          <p:cNvSpPr/>
          <p:nvPr/>
        </p:nvSpPr>
        <p:spPr>
          <a:xfrm>
            <a:off x="9886508" y="4901415"/>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57" name="Rectangle 56"/>
          <p:cNvSpPr/>
          <p:nvPr/>
        </p:nvSpPr>
        <p:spPr>
          <a:xfrm>
            <a:off x="10494175" y="5269033"/>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a:t>
            </a:r>
          </a:p>
        </p:txBody>
      </p:sp>
      <p:sp>
        <p:nvSpPr>
          <p:cNvPr id="59" name="Rectangle 58"/>
          <p:cNvSpPr/>
          <p:nvPr/>
        </p:nvSpPr>
        <p:spPr>
          <a:xfrm>
            <a:off x="9922838" y="5613925"/>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102" name="Freeform 101"/>
          <p:cNvSpPr/>
          <p:nvPr/>
        </p:nvSpPr>
        <p:spPr>
          <a:xfrm>
            <a:off x="7376122" y="2873625"/>
            <a:ext cx="615758" cy="1988446"/>
          </a:xfrm>
          <a:custGeom>
            <a:avLst/>
            <a:gdLst>
              <a:gd name="connsiteX0" fmla="*/ 602930 w 615758"/>
              <a:gd name="connsiteY0" fmla="*/ 0 h 1988446"/>
              <a:gd name="connsiteX1" fmla="*/ 11 w 615758"/>
              <a:gd name="connsiteY1" fmla="*/ 1000637 h 1988446"/>
              <a:gd name="connsiteX2" fmla="*/ 615758 w 615758"/>
              <a:gd name="connsiteY2" fmla="*/ 1988446 h 1988446"/>
            </a:gdLst>
            <a:ahLst/>
            <a:cxnLst>
              <a:cxn ang="0">
                <a:pos x="connsiteX0" y="connsiteY0"/>
              </a:cxn>
              <a:cxn ang="0">
                <a:pos x="connsiteX1" y="connsiteY1"/>
              </a:cxn>
              <a:cxn ang="0">
                <a:pos x="connsiteX2" y="connsiteY2"/>
              </a:cxn>
            </a:cxnLst>
            <a:rect l="l" t="t" r="r" b="b"/>
            <a:pathLst>
              <a:path w="615758" h="1988446">
                <a:moveTo>
                  <a:pt x="602930" y="0"/>
                </a:moveTo>
                <a:cubicBezTo>
                  <a:pt x="300401" y="334614"/>
                  <a:pt x="-2127" y="669229"/>
                  <a:pt x="11" y="1000637"/>
                </a:cubicBezTo>
                <a:cubicBezTo>
                  <a:pt x="2149" y="1332045"/>
                  <a:pt x="459683" y="1789601"/>
                  <a:pt x="615758" y="1988446"/>
                </a:cubicBezTo>
              </a:path>
            </a:pathLst>
          </a:custGeom>
          <a:ln>
            <a:headEnd type="stealth"/>
            <a:tailEnd type="none"/>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6" name="Curved Connector 5"/>
          <p:cNvCxnSpPr/>
          <p:nvPr/>
        </p:nvCxnSpPr>
        <p:spPr>
          <a:xfrm rot="16200000" flipH="1" flipV="1">
            <a:off x="3786635" y="-73844"/>
            <a:ext cx="2592219" cy="5818322"/>
          </a:xfrm>
          <a:prstGeom prst="curvedConnector4">
            <a:avLst>
              <a:gd name="adj1" fmla="val 1747"/>
              <a:gd name="adj2" fmla="val 77790"/>
            </a:avLst>
          </a:prstGeom>
          <a:ln>
            <a:tailEnd type="arrow"/>
          </a:ln>
        </p:spPr>
        <p:style>
          <a:lnRef idx="3">
            <a:schemeClr val="accent4"/>
          </a:lnRef>
          <a:fillRef idx="0">
            <a:schemeClr val="accent4"/>
          </a:fillRef>
          <a:effectRef idx="2">
            <a:schemeClr val="accent4"/>
          </a:effectRef>
          <a:fontRef idx="minor">
            <a:schemeClr val="tx1"/>
          </a:fontRef>
        </p:style>
      </p:cxnSp>
      <p:sp>
        <p:nvSpPr>
          <p:cNvPr id="36" name="TextBox 35"/>
          <p:cNvSpPr txBox="1"/>
          <p:nvPr/>
        </p:nvSpPr>
        <p:spPr>
          <a:xfrm>
            <a:off x="9291731" y="2654896"/>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0/2</a:t>
            </a:r>
          </a:p>
        </p:txBody>
      </p:sp>
      <p:sp>
        <p:nvSpPr>
          <p:cNvPr id="37" name="TextBox 36"/>
          <p:cNvSpPr txBox="1"/>
          <p:nvPr/>
        </p:nvSpPr>
        <p:spPr>
          <a:xfrm>
            <a:off x="9229474" y="563050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0/3</a:t>
            </a:r>
          </a:p>
        </p:txBody>
      </p:sp>
      <p:sp>
        <p:nvSpPr>
          <p:cNvPr id="38" name="TextBox 37"/>
          <p:cNvSpPr txBox="1"/>
          <p:nvPr/>
        </p:nvSpPr>
        <p:spPr>
          <a:xfrm>
            <a:off x="3511296" y="3984073"/>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0/0</a:t>
            </a:r>
          </a:p>
        </p:txBody>
      </p:sp>
      <p:grpSp>
        <p:nvGrpSpPr>
          <p:cNvPr id="43" name="Group 42"/>
          <p:cNvGrpSpPr/>
          <p:nvPr/>
        </p:nvGrpSpPr>
        <p:grpSpPr>
          <a:xfrm>
            <a:off x="4024790" y="2131987"/>
            <a:ext cx="1340641" cy="1051698"/>
            <a:chOff x="4133670" y="3721662"/>
            <a:chExt cx="1636687" cy="1394147"/>
          </a:xfrm>
        </p:grpSpPr>
        <p:sp>
          <p:nvSpPr>
            <p:cNvPr id="55" name="Rectangle 54"/>
            <p:cNvSpPr/>
            <p:nvPr/>
          </p:nvSpPr>
          <p:spPr>
            <a:xfrm>
              <a:off x="4133670" y="3721662"/>
              <a:ext cx="1636687" cy="1394147"/>
            </a:xfrm>
            <a:prstGeom prst="rect">
              <a:avLst/>
            </a:prstGeom>
            <a:ln/>
          </p:spPr>
          <p:style>
            <a:lnRef idx="1">
              <a:schemeClr val="accent1"/>
            </a:lnRef>
            <a:fillRef idx="2">
              <a:schemeClr val="accent1"/>
            </a:fillRef>
            <a:effectRef idx="1">
              <a:schemeClr val="accent1"/>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60" name="TextBox 59"/>
            <p:cNvSpPr txBox="1"/>
            <p:nvPr/>
          </p:nvSpPr>
          <p:spPr>
            <a:xfrm>
              <a:off x="4171997" y="4152267"/>
              <a:ext cx="1558319" cy="579926"/>
            </a:xfrm>
            <a:prstGeom prst="rect">
              <a:avLst/>
            </a:prstGeom>
            <a:ln/>
          </p:spPr>
          <p:style>
            <a:lnRef idx="1">
              <a:schemeClr val="accent1"/>
            </a:lnRef>
            <a:fillRef idx="2">
              <a:schemeClr val="accent1"/>
            </a:fillRef>
            <a:effectRef idx="1">
              <a:schemeClr val="accent1"/>
            </a:effectRef>
            <a:fontRef idx="minor">
              <a:schemeClr val="dk1"/>
            </a:fontRef>
          </p:style>
          <p:txBody>
            <a:bodyPr wrap="square" lIns="45643" tIns="22821" rIns="45643" bIns="22821" rtlCol="0">
              <a:spAutoFit/>
            </a:bodyPr>
            <a:lstStyle/>
            <a:p>
              <a:pPr algn="ctr">
                <a:lnSpc>
                  <a:spcPct val="90000"/>
                </a:lnSpc>
              </a:pPr>
              <a:r>
                <a:rPr lang="en-US" sz="1400" dirty="0">
                  <a:solidFill>
                    <a:srgbClr val="3C3C3C"/>
                  </a:solidFill>
                  <a:latin typeface="Arial"/>
                  <a:cs typeface="Arial"/>
                </a:rPr>
                <a:t>vRouter Agent</a:t>
              </a:r>
            </a:p>
            <a:p>
              <a:pPr algn="ctr">
                <a:lnSpc>
                  <a:spcPct val="90000"/>
                </a:lnSpc>
              </a:pPr>
              <a:r>
                <a:rPr lang="en-US" sz="1400" dirty="0">
                  <a:solidFill>
                    <a:srgbClr val="3C3C3C"/>
                  </a:solidFill>
                  <a:latin typeface="Arial"/>
                  <a:cs typeface="Arial"/>
                </a:rPr>
                <a:t>(pkt0)</a:t>
              </a:r>
            </a:p>
          </p:txBody>
        </p:sp>
      </p:grpSp>
      <p:sp>
        <p:nvSpPr>
          <p:cNvPr id="61" name="TextBox 60"/>
          <p:cNvSpPr txBox="1"/>
          <p:nvPr/>
        </p:nvSpPr>
        <p:spPr>
          <a:xfrm>
            <a:off x="5372526" y="2570741"/>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0/2</a:t>
            </a:r>
          </a:p>
        </p:txBody>
      </p:sp>
      <p:grpSp>
        <p:nvGrpSpPr>
          <p:cNvPr id="62" name="Group 61"/>
          <p:cNvGrpSpPr/>
          <p:nvPr/>
        </p:nvGrpSpPr>
        <p:grpSpPr>
          <a:xfrm>
            <a:off x="4133872" y="5191746"/>
            <a:ext cx="1340641" cy="1051698"/>
            <a:chOff x="4133670" y="3721662"/>
            <a:chExt cx="1636687" cy="1394147"/>
          </a:xfrm>
        </p:grpSpPr>
        <p:sp>
          <p:nvSpPr>
            <p:cNvPr id="63" name="Rectangle 62"/>
            <p:cNvSpPr/>
            <p:nvPr/>
          </p:nvSpPr>
          <p:spPr>
            <a:xfrm>
              <a:off x="4133670" y="3721662"/>
              <a:ext cx="1636687" cy="1394147"/>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64" name="TextBox 63"/>
            <p:cNvSpPr txBox="1"/>
            <p:nvPr/>
          </p:nvSpPr>
          <p:spPr>
            <a:xfrm>
              <a:off x="4171997" y="4135763"/>
              <a:ext cx="1558319" cy="579926"/>
            </a:xfrm>
            <a:prstGeom prst="rect">
              <a:avLst/>
            </a:prstGeom>
            <a:ln/>
          </p:spPr>
          <p:style>
            <a:lnRef idx="1">
              <a:schemeClr val="accent2"/>
            </a:lnRef>
            <a:fillRef idx="2">
              <a:schemeClr val="accent2"/>
            </a:fillRef>
            <a:effectRef idx="1">
              <a:schemeClr val="accent2"/>
            </a:effectRef>
            <a:fontRef idx="minor">
              <a:schemeClr val="dk1"/>
            </a:fontRef>
          </p:style>
          <p:txBody>
            <a:bodyPr wrap="square" lIns="45643" tIns="22821" rIns="45643" bIns="22821" rtlCol="0">
              <a:spAutoFit/>
            </a:bodyPr>
            <a:lstStyle/>
            <a:p>
              <a:pPr algn="ctr">
                <a:lnSpc>
                  <a:spcPct val="90000"/>
                </a:lnSpc>
              </a:pPr>
              <a:r>
                <a:rPr lang="en-US" sz="1400" dirty="0" err="1">
                  <a:solidFill>
                    <a:schemeClr val="accent2"/>
                  </a:solidFill>
                  <a:latin typeface="Arial"/>
                  <a:cs typeface="Arial"/>
                </a:rPr>
                <a:t>vHost</a:t>
              </a:r>
              <a:r>
                <a:rPr lang="en-US" sz="1400" dirty="0">
                  <a:solidFill>
                    <a:schemeClr val="accent2"/>
                  </a:solidFill>
                  <a:latin typeface="Arial"/>
                  <a:cs typeface="Arial"/>
                </a:rPr>
                <a:t> (host kernel)</a:t>
              </a:r>
            </a:p>
          </p:txBody>
        </p:sp>
      </p:grpSp>
      <p:sp>
        <p:nvSpPr>
          <p:cNvPr id="65" name="TextBox 64"/>
          <p:cNvSpPr txBox="1"/>
          <p:nvPr/>
        </p:nvSpPr>
        <p:spPr>
          <a:xfrm>
            <a:off x="5444255" y="564295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0/1</a:t>
            </a:r>
          </a:p>
        </p:txBody>
      </p:sp>
      <p:sp>
        <p:nvSpPr>
          <p:cNvPr id="72" name="TextBox 71"/>
          <p:cNvSpPr txBox="1"/>
          <p:nvPr/>
        </p:nvSpPr>
        <p:spPr>
          <a:xfrm>
            <a:off x="11116352" y="1949299"/>
            <a:ext cx="1079715" cy="243578"/>
          </a:xfrm>
          <a:prstGeom prst="rect">
            <a:avLst/>
          </a:prstGeom>
          <a:ln>
            <a:noFill/>
          </a:ln>
        </p:spPr>
        <p:txBody>
          <a:bodyPr wrap="none" lIns="45643" tIns="22821" rIns="45643" bIns="22821" rtlCol="0">
            <a:spAutoFit/>
          </a:bodyPr>
          <a:lstStyle/>
          <a:p>
            <a:pPr>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DPDK-VM1</a:t>
            </a:r>
            <a:endParaRPr lang="en-US" sz="1400" dirty="0">
              <a:solidFill>
                <a:schemeClr val="accent2"/>
              </a:solidFill>
              <a:latin typeface="Arial"/>
              <a:cs typeface="Arial"/>
            </a:endParaRPr>
          </a:p>
        </p:txBody>
      </p:sp>
      <p:sp>
        <p:nvSpPr>
          <p:cNvPr id="73" name="TextBox 72"/>
          <p:cNvSpPr txBox="1"/>
          <p:nvPr/>
        </p:nvSpPr>
        <p:spPr>
          <a:xfrm>
            <a:off x="10724007" y="4913865"/>
            <a:ext cx="1458600" cy="243578"/>
          </a:xfrm>
          <a:prstGeom prst="rect">
            <a:avLst/>
          </a:prstGeom>
          <a:ln>
            <a:noFill/>
          </a:ln>
        </p:spPr>
        <p:txBody>
          <a:bodyPr wrap="none" lIns="45643" tIns="22821" rIns="45643" bIns="22821" rtlCol="0">
            <a:spAutoFit/>
          </a:bodyPr>
          <a:lstStyle/>
          <a:p>
            <a:pPr>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non-DPDK VM2</a:t>
            </a:r>
          </a:p>
        </p:txBody>
      </p:sp>
    </p:spTree>
    <p:extLst>
      <p:ext uri="{BB962C8B-B14F-4D97-AF65-F5344CB8AC3E}">
        <p14:creationId xmlns:p14="http://schemas.microsoft.com/office/powerpoint/2010/main" val="409058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9640371" y="4323238"/>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5" name="TextBox 64"/>
          <p:cNvSpPr txBox="1"/>
          <p:nvPr/>
        </p:nvSpPr>
        <p:spPr>
          <a:xfrm>
            <a:off x="11794464" y="4348138"/>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62" name="Rectangle 61"/>
          <p:cNvSpPr/>
          <p:nvPr/>
        </p:nvSpPr>
        <p:spPr>
          <a:xfrm>
            <a:off x="9637387" y="1543840"/>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3" name="TextBox 62"/>
          <p:cNvSpPr txBox="1"/>
          <p:nvPr/>
        </p:nvSpPr>
        <p:spPr>
          <a:xfrm>
            <a:off x="11791480" y="1568740"/>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2" name="Title 1"/>
          <p:cNvSpPr>
            <a:spLocks noGrp="1"/>
          </p:cNvSpPr>
          <p:nvPr>
            <p:ph type="title"/>
          </p:nvPr>
        </p:nvSpPr>
        <p:spPr>
          <a:xfrm>
            <a:off x="731519" y="311099"/>
            <a:ext cx="13167362" cy="997196"/>
          </a:xfrm>
        </p:spPr>
        <p:txBody>
          <a:bodyPr/>
          <a:lstStyle/>
          <a:p>
            <a:pPr algn="ctr"/>
            <a:r>
              <a:rPr lang="en-US" sz="3600" dirty="0"/>
              <a:t>DPDK </a:t>
            </a:r>
            <a:r>
              <a:rPr lang="en-US" sz="3600" dirty="0" err="1"/>
              <a:t>vRouter</a:t>
            </a:r>
            <a:r>
              <a:rPr lang="en-US" sz="3600" dirty="0"/>
              <a:t> packet walk-through with MQ-</a:t>
            </a:r>
            <a:r>
              <a:rPr lang="en-US" sz="3600" dirty="0" err="1"/>
              <a:t>Virtio</a:t>
            </a:r>
            <a:r>
              <a:rPr lang="en-US" sz="3600" dirty="0"/>
              <a:t> </a:t>
            </a:r>
            <a:br>
              <a:rPr lang="en-US" sz="3600" dirty="0"/>
            </a:br>
            <a:r>
              <a:rPr lang="en-US" sz="3600" dirty="0"/>
              <a:t>(from NIC to Guest) for a MQ-</a:t>
            </a:r>
            <a:r>
              <a:rPr lang="en-US" sz="3600" dirty="0" err="1"/>
              <a:t>Virtio</a:t>
            </a:r>
            <a:r>
              <a:rPr lang="en-US" sz="3600" dirty="0"/>
              <a:t> DPDK VM</a:t>
            </a:r>
          </a:p>
        </p:txBody>
      </p:sp>
      <p:sp>
        <p:nvSpPr>
          <p:cNvPr id="5" name="Rectangle 4"/>
          <p:cNvSpPr/>
          <p:nvPr/>
        </p:nvSpPr>
        <p:spPr>
          <a:xfrm>
            <a:off x="837820" y="3736147"/>
            <a:ext cx="1360666" cy="79056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Intel NIC 82599</a:t>
            </a:r>
          </a:p>
        </p:txBody>
      </p:sp>
      <p:grpSp>
        <p:nvGrpSpPr>
          <p:cNvPr id="45" name="Group 44"/>
          <p:cNvGrpSpPr/>
          <p:nvPr/>
        </p:nvGrpSpPr>
        <p:grpSpPr>
          <a:xfrm>
            <a:off x="4133670" y="3439424"/>
            <a:ext cx="1636687" cy="1394147"/>
            <a:chOff x="4133670" y="3721662"/>
            <a:chExt cx="1636687" cy="1394147"/>
          </a:xfrm>
        </p:grpSpPr>
        <p:sp>
          <p:nvSpPr>
            <p:cNvPr id="7" name="Rectangle 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8" name="TextBox 7"/>
            <p:cNvSpPr txBox="1"/>
            <p:nvPr/>
          </p:nvSpPr>
          <p:spPr>
            <a:xfrm>
              <a:off x="4171996" y="4300802"/>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0</a:t>
              </a:r>
            </a:p>
            <a:p>
              <a:pPr algn="ctr">
                <a:lnSpc>
                  <a:spcPct val="90000"/>
                </a:lnSpc>
              </a:pPr>
              <a:r>
                <a:rPr lang="en-US" sz="1400" dirty="0">
                  <a:solidFill>
                    <a:schemeClr val="bg1"/>
                  </a:solidFill>
                  <a:latin typeface="Arial"/>
                  <a:cs typeface="Arial"/>
                </a:rPr>
                <a:t>vRouter*</a:t>
              </a:r>
            </a:p>
          </p:txBody>
        </p:sp>
      </p:grpSp>
      <p:sp>
        <p:nvSpPr>
          <p:cNvPr id="13" name="Rectangle 12"/>
          <p:cNvSpPr/>
          <p:nvPr/>
        </p:nvSpPr>
        <p:spPr>
          <a:xfrm>
            <a:off x="9892859" y="1949299"/>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11" name="Rectangle 10"/>
          <p:cNvSpPr/>
          <p:nvPr/>
        </p:nvSpPr>
        <p:spPr>
          <a:xfrm>
            <a:off x="10500526" y="2316917"/>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 &amp; 2</a:t>
            </a:r>
          </a:p>
        </p:txBody>
      </p:sp>
      <p:sp>
        <p:nvSpPr>
          <p:cNvPr id="16" name="Rectangle 15"/>
          <p:cNvSpPr/>
          <p:nvPr/>
        </p:nvSpPr>
        <p:spPr>
          <a:xfrm>
            <a:off x="5945225" y="1993586"/>
            <a:ext cx="864960" cy="3607977"/>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91425" tIns="45713" rIns="91425" bIns="45713" rtlCol="0" anchor="ctr"/>
          <a:lstStyle/>
          <a:p>
            <a:pPr algn="ctr"/>
            <a:endParaRPr lang="en-US" sz="1400" dirty="0">
              <a:latin typeface="Arial"/>
              <a:cs typeface="Arial"/>
            </a:endParaRPr>
          </a:p>
        </p:txBody>
      </p:sp>
      <p:cxnSp>
        <p:nvCxnSpPr>
          <p:cNvPr id="18" name="Straight Arrow Connector 17"/>
          <p:cNvCxnSpPr>
            <a:stCxn id="5" idx="3"/>
            <a:endCxn id="7" idx="1"/>
          </p:cNvCxnSpPr>
          <p:nvPr/>
        </p:nvCxnSpPr>
        <p:spPr>
          <a:xfrm>
            <a:off x="2198486" y="4131427"/>
            <a:ext cx="1935184" cy="5071"/>
          </a:xfrm>
          <a:prstGeom prst="straightConnector1">
            <a:avLst/>
          </a:prstGeom>
          <a:ln>
            <a:headEnd type="none"/>
            <a:tailEnd type="arrow"/>
          </a:ln>
        </p:spPr>
        <p:style>
          <a:lnRef idx="3">
            <a:schemeClr val="accent4"/>
          </a:lnRef>
          <a:fillRef idx="0">
            <a:schemeClr val="accent4"/>
          </a:fillRef>
          <a:effectRef idx="2">
            <a:schemeClr val="accent4"/>
          </a:effectRef>
          <a:fontRef idx="minor">
            <a:schemeClr val="tx1"/>
          </a:fontRef>
        </p:style>
      </p:cxnSp>
      <p:cxnSp>
        <p:nvCxnSpPr>
          <p:cNvPr id="40" name="Straight Arrow Connector 39"/>
          <p:cNvCxnSpPr>
            <a:stCxn id="7" idx="3"/>
            <a:endCxn id="47" idx="1"/>
          </p:cNvCxnSpPr>
          <p:nvPr/>
        </p:nvCxnSpPr>
        <p:spPr>
          <a:xfrm flipV="1">
            <a:off x="5770357" y="2236282"/>
            <a:ext cx="1428107" cy="1900216"/>
          </a:xfrm>
          <a:prstGeom prst="straightConnector1">
            <a:avLst/>
          </a:prstGeom>
          <a:ln>
            <a:headEnd type="none"/>
            <a:tailEnd type="arrow"/>
          </a:ln>
        </p:spPr>
        <p:style>
          <a:lnRef idx="3">
            <a:schemeClr val="accent4"/>
          </a:lnRef>
          <a:fillRef idx="0">
            <a:schemeClr val="accent4"/>
          </a:fillRef>
          <a:effectRef idx="2">
            <a:schemeClr val="accent4"/>
          </a:effectRef>
          <a:fontRef idx="minor">
            <a:schemeClr val="tx1"/>
          </a:fontRef>
        </p:style>
      </p:cxnSp>
      <p:grpSp>
        <p:nvGrpSpPr>
          <p:cNvPr id="46" name="Group 45"/>
          <p:cNvGrpSpPr/>
          <p:nvPr/>
        </p:nvGrpSpPr>
        <p:grpSpPr>
          <a:xfrm>
            <a:off x="7198464" y="1539208"/>
            <a:ext cx="1636687" cy="1394147"/>
            <a:chOff x="4133670" y="3721662"/>
            <a:chExt cx="1636687" cy="1394147"/>
          </a:xfrm>
        </p:grpSpPr>
        <p:sp>
          <p:nvSpPr>
            <p:cNvPr id="47" name="Rectangle 4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8" name="TextBox 47"/>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1</a:t>
              </a:r>
            </a:p>
            <a:p>
              <a:pPr algn="ctr">
                <a:lnSpc>
                  <a:spcPct val="90000"/>
                </a:lnSpc>
              </a:pPr>
              <a:r>
                <a:rPr lang="en-US" sz="1400" dirty="0">
                  <a:solidFill>
                    <a:schemeClr val="bg1"/>
                  </a:solidFill>
                  <a:latin typeface="Arial"/>
                  <a:cs typeface="Arial"/>
                </a:rPr>
                <a:t>vRouter*</a:t>
              </a:r>
            </a:p>
          </p:txBody>
        </p:sp>
      </p:grpSp>
      <p:grpSp>
        <p:nvGrpSpPr>
          <p:cNvPr id="49" name="Group 48"/>
          <p:cNvGrpSpPr/>
          <p:nvPr/>
        </p:nvGrpSpPr>
        <p:grpSpPr>
          <a:xfrm>
            <a:off x="7176566" y="3165391"/>
            <a:ext cx="1636687" cy="1394147"/>
            <a:chOff x="4133670" y="3721662"/>
            <a:chExt cx="1636687" cy="1394147"/>
          </a:xfrm>
        </p:grpSpPr>
        <p:sp>
          <p:nvSpPr>
            <p:cNvPr id="50" name="Rectangle 49"/>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1" name="TextBox 50"/>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2</a:t>
              </a:r>
            </a:p>
            <a:p>
              <a:pPr algn="ctr">
                <a:lnSpc>
                  <a:spcPct val="90000"/>
                </a:lnSpc>
              </a:pPr>
              <a:r>
                <a:rPr lang="en-US" sz="1400" dirty="0">
                  <a:solidFill>
                    <a:schemeClr val="bg1"/>
                  </a:solidFill>
                  <a:latin typeface="Arial"/>
                  <a:cs typeface="Arial"/>
                </a:rPr>
                <a:t>vRouter*</a:t>
              </a:r>
            </a:p>
          </p:txBody>
        </p:sp>
      </p:grpSp>
      <p:grpSp>
        <p:nvGrpSpPr>
          <p:cNvPr id="52" name="Group 51"/>
          <p:cNvGrpSpPr/>
          <p:nvPr/>
        </p:nvGrpSpPr>
        <p:grpSpPr>
          <a:xfrm>
            <a:off x="7175683" y="4852632"/>
            <a:ext cx="1636687" cy="1394147"/>
            <a:chOff x="4133670" y="3721662"/>
            <a:chExt cx="1636687" cy="1394147"/>
          </a:xfrm>
        </p:grpSpPr>
        <p:sp>
          <p:nvSpPr>
            <p:cNvPr id="53" name="Rectangle 52"/>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4" name="TextBox 53"/>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3</a:t>
              </a:r>
            </a:p>
            <a:p>
              <a:pPr algn="ctr">
                <a:lnSpc>
                  <a:spcPct val="90000"/>
                </a:lnSpc>
              </a:pPr>
              <a:r>
                <a:rPr lang="en-US" sz="1400" dirty="0">
                  <a:solidFill>
                    <a:schemeClr val="bg1"/>
                  </a:solidFill>
                  <a:latin typeface="Arial"/>
                  <a:cs typeface="Arial"/>
                </a:rPr>
                <a:t>vRouter*</a:t>
              </a:r>
            </a:p>
          </p:txBody>
        </p:sp>
      </p:grpSp>
      <p:cxnSp>
        <p:nvCxnSpPr>
          <p:cNvPr id="32" name="Straight Arrow Connector 31"/>
          <p:cNvCxnSpPr>
            <a:stCxn id="47" idx="3"/>
            <a:endCxn id="44" idx="1"/>
          </p:cNvCxnSpPr>
          <p:nvPr/>
        </p:nvCxnSpPr>
        <p:spPr>
          <a:xfrm>
            <a:off x="8835151" y="2236282"/>
            <a:ext cx="1094038" cy="364698"/>
          </a:xfrm>
          <a:prstGeom prst="straightConnector1">
            <a:avLst/>
          </a:prstGeom>
          <a:ln>
            <a:headEnd type="none"/>
            <a:tailEnd type="arrow"/>
          </a:ln>
        </p:spPr>
        <p:style>
          <a:lnRef idx="3">
            <a:schemeClr val="accent4"/>
          </a:lnRef>
          <a:fillRef idx="0">
            <a:schemeClr val="accent4"/>
          </a:fillRef>
          <a:effectRef idx="2">
            <a:schemeClr val="accent4"/>
          </a:effectRef>
          <a:fontRef idx="minor">
            <a:schemeClr val="tx1"/>
          </a:fontRef>
        </p:style>
      </p:cxnSp>
      <p:sp>
        <p:nvSpPr>
          <p:cNvPr id="23" name="TextBox 22"/>
          <p:cNvSpPr txBox="1"/>
          <p:nvPr/>
        </p:nvSpPr>
        <p:spPr>
          <a:xfrm>
            <a:off x="5841181" y="1969310"/>
            <a:ext cx="1037574" cy="825275"/>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64k </a:t>
            </a:r>
            <a:r>
              <a:rPr lang="en-US" sz="1400" dirty="0" err="1">
                <a:solidFill>
                  <a:schemeClr val="bg1"/>
                </a:solidFill>
                <a:latin typeface="Arial"/>
                <a:cs typeface="Arial"/>
              </a:rPr>
              <a:t>mempool</a:t>
            </a:r>
            <a:r>
              <a:rPr lang="en-US" sz="1400" dirty="0">
                <a:solidFill>
                  <a:schemeClr val="bg1"/>
                </a:solidFill>
                <a:latin typeface="Arial"/>
                <a:cs typeface="Arial"/>
              </a:rPr>
              <a:t> for </a:t>
            </a:r>
            <a:r>
              <a:rPr lang="en-US" sz="1400" dirty="0" err="1">
                <a:solidFill>
                  <a:schemeClr val="bg1"/>
                </a:solidFill>
                <a:latin typeface="Arial"/>
                <a:cs typeface="Arial"/>
              </a:rPr>
              <a:t>mbufs</a:t>
            </a:r>
            <a:endParaRPr lang="en-US" sz="1400" dirty="0">
              <a:solidFill>
                <a:schemeClr val="bg1"/>
              </a:solidFill>
              <a:latin typeface="Arial"/>
              <a:cs typeface="Arial"/>
            </a:endParaRPr>
          </a:p>
          <a:p>
            <a:pPr algn="l">
              <a:lnSpc>
                <a:spcPct val="90000"/>
              </a:lnSpc>
            </a:pPr>
            <a:endParaRPr lang="en-US" sz="1400" dirty="0">
              <a:solidFill>
                <a:schemeClr val="accent2"/>
              </a:solidFill>
              <a:latin typeface="Arial"/>
              <a:cs typeface="Arial"/>
            </a:endParaRPr>
          </a:p>
        </p:txBody>
      </p:sp>
      <p:sp>
        <p:nvSpPr>
          <p:cNvPr id="44" name="Rectangle 43"/>
          <p:cNvSpPr/>
          <p:nvPr/>
        </p:nvSpPr>
        <p:spPr>
          <a:xfrm>
            <a:off x="9929189" y="2499959"/>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56" name="Rectangle 55"/>
          <p:cNvSpPr/>
          <p:nvPr/>
        </p:nvSpPr>
        <p:spPr>
          <a:xfrm>
            <a:off x="9886508" y="4901415"/>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57" name="Rectangle 56"/>
          <p:cNvSpPr/>
          <p:nvPr/>
        </p:nvSpPr>
        <p:spPr>
          <a:xfrm>
            <a:off x="10494175" y="5269033"/>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3 &amp; 4</a:t>
            </a:r>
          </a:p>
        </p:txBody>
      </p:sp>
      <p:sp>
        <p:nvSpPr>
          <p:cNvPr id="59" name="Rectangle 58"/>
          <p:cNvSpPr/>
          <p:nvPr/>
        </p:nvSpPr>
        <p:spPr>
          <a:xfrm>
            <a:off x="9922838" y="5439625"/>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35" name="Rectangle 34"/>
          <p:cNvSpPr/>
          <p:nvPr/>
        </p:nvSpPr>
        <p:spPr>
          <a:xfrm>
            <a:off x="9919720" y="2814212"/>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41" name="Rectangle 40"/>
          <p:cNvSpPr/>
          <p:nvPr/>
        </p:nvSpPr>
        <p:spPr>
          <a:xfrm>
            <a:off x="9925822" y="5778778"/>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39" name="TextBox 38"/>
          <p:cNvSpPr txBox="1"/>
          <p:nvPr/>
        </p:nvSpPr>
        <p:spPr>
          <a:xfrm>
            <a:off x="9291731" y="2692246"/>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0/2</a:t>
            </a:r>
          </a:p>
        </p:txBody>
      </p:sp>
      <p:sp>
        <p:nvSpPr>
          <p:cNvPr id="42" name="TextBox 41"/>
          <p:cNvSpPr txBox="1"/>
          <p:nvPr/>
        </p:nvSpPr>
        <p:spPr>
          <a:xfrm>
            <a:off x="9254377" y="564295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0/3</a:t>
            </a:r>
          </a:p>
        </p:txBody>
      </p:sp>
      <p:sp>
        <p:nvSpPr>
          <p:cNvPr id="43" name="TextBox 42"/>
          <p:cNvSpPr txBox="1"/>
          <p:nvPr/>
        </p:nvSpPr>
        <p:spPr>
          <a:xfrm>
            <a:off x="3511296" y="383467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0/0</a:t>
            </a:r>
          </a:p>
        </p:txBody>
      </p:sp>
      <p:grpSp>
        <p:nvGrpSpPr>
          <p:cNvPr id="66" name="Group 65"/>
          <p:cNvGrpSpPr/>
          <p:nvPr/>
        </p:nvGrpSpPr>
        <p:grpSpPr>
          <a:xfrm>
            <a:off x="4024790" y="2131987"/>
            <a:ext cx="1340641" cy="1051698"/>
            <a:chOff x="4133670" y="3721662"/>
            <a:chExt cx="1636687" cy="1394147"/>
          </a:xfrm>
        </p:grpSpPr>
        <p:sp>
          <p:nvSpPr>
            <p:cNvPr id="67" name="Rectangle 66"/>
            <p:cNvSpPr/>
            <p:nvPr/>
          </p:nvSpPr>
          <p:spPr>
            <a:xfrm>
              <a:off x="4133670" y="3721662"/>
              <a:ext cx="1636687" cy="1394147"/>
            </a:xfrm>
            <a:prstGeom prst="rect">
              <a:avLst/>
            </a:prstGeom>
            <a:ln/>
          </p:spPr>
          <p:style>
            <a:lnRef idx="1">
              <a:schemeClr val="accent1"/>
            </a:lnRef>
            <a:fillRef idx="2">
              <a:schemeClr val="accent1"/>
            </a:fillRef>
            <a:effectRef idx="1">
              <a:schemeClr val="accent1"/>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68" name="TextBox 67"/>
            <p:cNvSpPr txBox="1"/>
            <p:nvPr/>
          </p:nvSpPr>
          <p:spPr>
            <a:xfrm>
              <a:off x="4171997" y="4152267"/>
              <a:ext cx="1558319" cy="579926"/>
            </a:xfrm>
            <a:prstGeom prst="rect">
              <a:avLst/>
            </a:prstGeom>
            <a:ln/>
          </p:spPr>
          <p:style>
            <a:lnRef idx="1">
              <a:schemeClr val="accent1"/>
            </a:lnRef>
            <a:fillRef idx="2">
              <a:schemeClr val="accent1"/>
            </a:fillRef>
            <a:effectRef idx="1">
              <a:schemeClr val="accent1"/>
            </a:effectRef>
            <a:fontRef idx="minor">
              <a:schemeClr val="dk1"/>
            </a:fontRef>
          </p:style>
          <p:txBody>
            <a:bodyPr wrap="square" lIns="45643" tIns="22821" rIns="45643" bIns="22821" rtlCol="0">
              <a:spAutoFit/>
            </a:bodyPr>
            <a:lstStyle/>
            <a:p>
              <a:pPr algn="ctr">
                <a:lnSpc>
                  <a:spcPct val="90000"/>
                </a:lnSpc>
              </a:pPr>
              <a:r>
                <a:rPr lang="en-US" sz="1400" dirty="0">
                  <a:solidFill>
                    <a:srgbClr val="3C3C3C"/>
                  </a:solidFill>
                  <a:latin typeface="Arial"/>
                  <a:cs typeface="Arial"/>
                </a:rPr>
                <a:t>vRouter Agent</a:t>
              </a:r>
            </a:p>
            <a:p>
              <a:pPr algn="ctr">
                <a:lnSpc>
                  <a:spcPct val="90000"/>
                </a:lnSpc>
              </a:pPr>
              <a:r>
                <a:rPr lang="en-US" sz="1400" dirty="0">
                  <a:solidFill>
                    <a:srgbClr val="3C3C3C"/>
                  </a:solidFill>
                  <a:latin typeface="Arial"/>
                  <a:cs typeface="Arial"/>
                </a:rPr>
                <a:t>(pkt0)</a:t>
              </a:r>
            </a:p>
          </p:txBody>
        </p:sp>
      </p:grpSp>
      <p:sp>
        <p:nvSpPr>
          <p:cNvPr id="69" name="TextBox 68"/>
          <p:cNvSpPr txBox="1"/>
          <p:nvPr/>
        </p:nvSpPr>
        <p:spPr>
          <a:xfrm>
            <a:off x="5372526" y="2570741"/>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0/2</a:t>
            </a:r>
          </a:p>
        </p:txBody>
      </p:sp>
      <p:grpSp>
        <p:nvGrpSpPr>
          <p:cNvPr id="70" name="Group 69"/>
          <p:cNvGrpSpPr/>
          <p:nvPr/>
        </p:nvGrpSpPr>
        <p:grpSpPr>
          <a:xfrm>
            <a:off x="4133872" y="5191746"/>
            <a:ext cx="1340641" cy="1051698"/>
            <a:chOff x="4133670" y="3721662"/>
            <a:chExt cx="1636687" cy="1394147"/>
          </a:xfrm>
        </p:grpSpPr>
        <p:sp>
          <p:nvSpPr>
            <p:cNvPr id="71" name="Rectangle 70"/>
            <p:cNvSpPr/>
            <p:nvPr/>
          </p:nvSpPr>
          <p:spPr>
            <a:xfrm>
              <a:off x="4133670" y="3721662"/>
              <a:ext cx="1636687" cy="1394147"/>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72" name="TextBox 71"/>
            <p:cNvSpPr txBox="1"/>
            <p:nvPr/>
          </p:nvSpPr>
          <p:spPr>
            <a:xfrm>
              <a:off x="4171997" y="4135763"/>
              <a:ext cx="1558319" cy="579926"/>
            </a:xfrm>
            <a:prstGeom prst="rect">
              <a:avLst/>
            </a:prstGeom>
            <a:ln/>
          </p:spPr>
          <p:style>
            <a:lnRef idx="1">
              <a:schemeClr val="accent2"/>
            </a:lnRef>
            <a:fillRef idx="2">
              <a:schemeClr val="accent2"/>
            </a:fillRef>
            <a:effectRef idx="1">
              <a:schemeClr val="accent2"/>
            </a:effectRef>
            <a:fontRef idx="minor">
              <a:schemeClr val="dk1"/>
            </a:fontRef>
          </p:style>
          <p:txBody>
            <a:bodyPr wrap="square" lIns="45643" tIns="22821" rIns="45643" bIns="22821" rtlCol="0">
              <a:spAutoFit/>
            </a:bodyPr>
            <a:lstStyle/>
            <a:p>
              <a:pPr algn="ctr">
                <a:lnSpc>
                  <a:spcPct val="90000"/>
                </a:lnSpc>
              </a:pPr>
              <a:r>
                <a:rPr lang="en-US" sz="1400" dirty="0" err="1">
                  <a:solidFill>
                    <a:schemeClr val="accent2"/>
                  </a:solidFill>
                  <a:latin typeface="Arial"/>
                  <a:cs typeface="Arial"/>
                </a:rPr>
                <a:t>vHost</a:t>
              </a:r>
              <a:r>
                <a:rPr lang="en-US" sz="1400" dirty="0">
                  <a:solidFill>
                    <a:schemeClr val="accent2"/>
                  </a:solidFill>
                  <a:latin typeface="Arial"/>
                  <a:cs typeface="Arial"/>
                </a:rPr>
                <a:t> (host kernel)</a:t>
              </a:r>
            </a:p>
          </p:txBody>
        </p:sp>
      </p:grpSp>
      <p:sp>
        <p:nvSpPr>
          <p:cNvPr id="73" name="TextBox 72"/>
          <p:cNvSpPr txBox="1"/>
          <p:nvPr/>
        </p:nvSpPr>
        <p:spPr>
          <a:xfrm>
            <a:off x="5444255" y="564295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0/1</a:t>
            </a:r>
          </a:p>
        </p:txBody>
      </p:sp>
      <p:sp>
        <p:nvSpPr>
          <p:cNvPr id="74" name="TextBox 73"/>
          <p:cNvSpPr txBox="1"/>
          <p:nvPr/>
        </p:nvSpPr>
        <p:spPr>
          <a:xfrm>
            <a:off x="11116352" y="1949299"/>
            <a:ext cx="1079715" cy="243578"/>
          </a:xfrm>
          <a:prstGeom prst="rect">
            <a:avLst/>
          </a:prstGeom>
          <a:ln>
            <a:noFill/>
          </a:ln>
        </p:spPr>
        <p:txBody>
          <a:bodyPr wrap="none" lIns="45643" tIns="22821" rIns="45643" bIns="22821" rtlCol="0">
            <a:spAutoFit/>
          </a:bodyPr>
          <a:lstStyle/>
          <a:p>
            <a:pPr>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DPDK-VM1</a:t>
            </a:r>
            <a:endParaRPr lang="en-US" sz="1400" dirty="0">
              <a:solidFill>
                <a:schemeClr val="accent2"/>
              </a:solidFill>
              <a:latin typeface="Arial"/>
              <a:cs typeface="Arial"/>
            </a:endParaRPr>
          </a:p>
        </p:txBody>
      </p:sp>
      <p:sp>
        <p:nvSpPr>
          <p:cNvPr id="75" name="TextBox 74"/>
          <p:cNvSpPr txBox="1"/>
          <p:nvPr/>
        </p:nvSpPr>
        <p:spPr>
          <a:xfrm>
            <a:off x="10724007" y="4913865"/>
            <a:ext cx="1458600" cy="243578"/>
          </a:xfrm>
          <a:prstGeom prst="rect">
            <a:avLst/>
          </a:prstGeom>
          <a:ln>
            <a:noFill/>
          </a:ln>
        </p:spPr>
        <p:txBody>
          <a:bodyPr wrap="none" lIns="45643" tIns="22821" rIns="45643" bIns="22821" rtlCol="0">
            <a:spAutoFit/>
          </a:bodyPr>
          <a:lstStyle/>
          <a:p>
            <a:pPr>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non-DPDK VM2</a:t>
            </a:r>
          </a:p>
        </p:txBody>
      </p:sp>
    </p:spTree>
    <p:extLst>
      <p:ext uri="{BB962C8B-B14F-4D97-AF65-F5344CB8AC3E}">
        <p14:creationId xmlns:p14="http://schemas.microsoft.com/office/powerpoint/2010/main" val="392401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a:xfrm>
            <a:off x="9702628" y="4522441"/>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6" name="TextBox 65"/>
          <p:cNvSpPr txBox="1"/>
          <p:nvPr/>
        </p:nvSpPr>
        <p:spPr>
          <a:xfrm>
            <a:off x="11856721" y="4547341"/>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63" name="Rectangle 62"/>
          <p:cNvSpPr/>
          <p:nvPr/>
        </p:nvSpPr>
        <p:spPr>
          <a:xfrm>
            <a:off x="9637387" y="1543840"/>
            <a:ext cx="2826469" cy="2315742"/>
          </a:xfrm>
          <a:prstGeom prst="rect">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64" name="TextBox 63"/>
          <p:cNvSpPr txBox="1"/>
          <p:nvPr/>
        </p:nvSpPr>
        <p:spPr>
          <a:xfrm>
            <a:off x="11791480" y="1568740"/>
            <a:ext cx="581081"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Qemu</a:t>
            </a:r>
            <a:endParaRPr lang="en-US" sz="1400" dirty="0">
              <a:solidFill>
                <a:schemeClr val="accent2"/>
              </a:solidFill>
              <a:latin typeface="Arial"/>
              <a:cs typeface="Arial"/>
            </a:endParaRPr>
          </a:p>
        </p:txBody>
      </p:sp>
      <p:sp>
        <p:nvSpPr>
          <p:cNvPr id="2" name="Title 1"/>
          <p:cNvSpPr>
            <a:spLocks noGrp="1"/>
          </p:cNvSpPr>
          <p:nvPr>
            <p:ph type="title"/>
          </p:nvPr>
        </p:nvSpPr>
        <p:spPr>
          <a:xfrm>
            <a:off x="731519" y="262685"/>
            <a:ext cx="13167362" cy="997196"/>
          </a:xfrm>
        </p:spPr>
        <p:txBody>
          <a:bodyPr/>
          <a:lstStyle/>
          <a:p>
            <a:pPr algn="ctr"/>
            <a:r>
              <a:rPr lang="en-US" sz="3600" dirty="0"/>
              <a:t>DPDK </a:t>
            </a:r>
            <a:r>
              <a:rPr lang="en-US" sz="3600" dirty="0" err="1"/>
              <a:t>vRouter</a:t>
            </a:r>
            <a:r>
              <a:rPr lang="en-US" sz="3600" dirty="0"/>
              <a:t> packet walk-through with MQ-</a:t>
            </a:r>
            <a:r>
              <a:rPr lang="en-US" sz="3600" dirty="0" err="1"/>
              <a:t>Virtio</a:t>
            </a:r>
            <a:r>
              <a:rPr lang="en-US" sz="3600" dirty="0"/>
              <a:t> </a:t>
            </a:r>
            <a:br>
              <a:rPr lang="en-US" sz="3600" dirty="0"/>
            </a:br>
            <a:r>
              <a:rPr lang="en-US" sz="3600" dirty="0"/>
              <a:t>(from Guest to NIC) for a MQ-</a:t>
            </a:r>
            <a:r>
              <a:rPr lang="en-US" sz="3600" dirty="0" err="1"/>
              <a:t>Virtio</a:t>
            </a:r>
            <a:r>
              <a:rPr lang="en-US" sz="3600" dirty="0"/>
              <a:t> DPDK VM</a:t>
            </a:r>
          </a:p>
        </p:txBody>
      </p:sp>
      <p:sp>
        <p:nvSpPr>
          <p:cNvPr id="5" name="Rectangle 4"/>
          <p:cNvSpPr/>
          <p:nvPr/>
        </p:nvSpPr>
        <p:spPr>
          <a:xfrm>
            <a:off x="837820" y="3736147"/>
            <a:ext cx="1360666" cy="79056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Intel NIC 82599</a:t>
            </a:r>
          </a:p>
        </p:txBody>
      </p:sp>
      <p:grpSp>
        <p:nvGrpSpPr>
          <p:cNvPr id="45" name="Group 44"/>
          <p:cNvGrpSpPr/>
          <p:nvPr/>
        </p:nvGrpSpPr>
        <p:grpSpPr>
          <a:xfrm>
            <a:off x="4133670" y="3439424"/>
            <a:ext cx="1636687" cy="1394147"/>
            <a:chOff x="4133670" y="3721662"/>
            <a:chExt cx="1636687" cy="1394147"/>
          </a:xfrm>
        </p:grpSpPr>
        <p:sp>
          <p:nvSpPr>
            <p:cNvPr id="7" name="Rectangle 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8" name="TextBox 7"/>
            <p:cNvSpPr txBox="1"/>
            <p:nvPr/>
          </p:nvSpPr>
          <p:spPr>
            <a:xfrm>
              <a:off x="4171996" y="4300802"/>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0</a:t>
              </a:r>
            </a:p>
            <a:p>
              <a:pPr algn="ctr">
                <a:lnSpc>
                  <a:spcPct val="90000"/>
                </a:lnSpc>
              </a:pPr>
              <a:r>
                <a:rPr lang="en-US" sz="1400" dirty="0">
                  <a:solidFill>
                    <a:schemeClr val="bg1"/>
                  </a:solidFill>
                  <a:latin typeface="Arial"/>
                  <a:cs typeface="Arial"/>
                </a:rPr>
                <a:t>vRouter*</a:t>
              </a:r>
            </a:p>
          </p:txBody>
        </p:sp>
      </p:grpSp>
      <p:sp>
        <p:nvSpPr>
          <p:cNvPr id="13" name="Rectangle 12"/>
          <p:cNvSpPr/>
          <p:nvPr/>
        </p:nvSpPr>
        <p:spPr>
          <a:xfrm>
            <a:off x="9892859" y="1949299"/>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11" name="Rectangle 10"/>
          <p:cNvSpPr/>
          <p:nvPr/>
        </p:nvSpPr>
        <p:spPr>
          <a:xfrm>
            <a:off x="10500526" y="2316917"/>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1 &amp; 2</a:t>
            </a:r>
          </a:p>
        </p:txBody>
      </p:sp>
      <p:sp>
        <p:nvSpPr>
          <p:cNvPr id="16" name="Rectangle 15"/>
          <p:cNvSpPr/>
          <p:nvPr/>
        </p:nvSpPr>
        <p:spPr>
          <a:xfrm>
            <a:off x="5945225" y="1993586"/>
            <a:ext cx="864960" cy="3607977"/>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91425" tIns="45713" rIns="91425" bIns="45713" rtlCol="0" anchor="ctr"/>
          <a:lstStyle/>
          <a:p>
            <a:pPr algn="ctr"/>
            <a:endParaRPr lang="en-US" sz="1400" dirty="0">
              <a:latin typeface="Arial"/>
              <a:cs typeface="Arial"/>
            </a:endParaRPr>
          </a:p>
        </p:txBody>
      </p:sp>
      <p:grpSp>
        <p:nvGrpSpPr>
          <p:cNvPr id="46" name="Group 45"/>
          <p:cNvGrpSpPr/>
          <p:nvPr/>
        </p:nvGrpSpPr>
        <p:grpSpPr>
          <a:xfrm>
            <a:off x="7198464" y="1539208"/>
            <a:ext cx="1636687" cy="1394147"/>
            <a:chOff x="4133670" y="3721662"/>
            <a:chExt cx="1636687" cy="1394147"/>
          </a:xfrm>
        </p:grpSpPr>
        <p:sp>
          <p:nvSpPr>
            <p:cNvPr id="47" name="Rectangle 46"/>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48" name="TextBox 47"/>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1</a:t>
              </a:r>
            </a:p>
            <a:p>
              <a:pPr algn="ctr">
                <a:lnSpc>
                  <a:spcPct val="90000"/>
                </a:lnSpc>
              </a:pPr>
              <a:r>
                <a:rPr lang="en-US" sz="1400" dirty="0">
                  <a:solidFill>
                    <a:schemeClr val="bg1"/>
                  </a:solidFill>
                  <a:latin typeface="Arial"/>
                  <a:cs typeface="Arial"/>
                </a:rPr>
                <a:t>vRouter*</a:t>
              </a:r>
            </a:p>
          </p:txBody>
        </p:sp>
      </p:grpSp>
      <p:grpSp>
        <p:nvGrpSpPr>
          <p:cNvPr id="49" name="Group 48"/>
          <p:cNvGrpSpPr/>
          <p:nvPr/>
        </p:nvGrpSpPr>
        <p:grpSpPr>
          <a:xfrm>
            <a:off x="7176566" y="3165391"/>
            <a:ext cx="1636687" cy="1394147"/>
            <a:chOff x="4133670" y="3721662"/>
            <a:chExt cx="1636687" cy="1394147"/>
          </a:xfrm>
        </p:grpSpPr>
        <p:sp>
          <p:nvSpPr>
            <p:cNvPr id="50" name="Rectangle 49"/>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1" name="TextBox 50"/>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2</a:t>
              </a:r>
            </a:p>
            <a:p>
              <a:pPr algn="ctr">
                <a:lnSpc>
                  <a:spcPct val="90000"/>
                </a:lnSpc>
              </a:pPr>
              <a:r>
                <a:rPr lang="en-US" sz="1400" dirty="0">
                  <a:solidFill>
                    <a:schemeClr val="bg1"/>
                  </a:solidFill>
                  <a:latin typeface="Arial"/>
                  <a:cs typeface="Arial"/>
                </a:rPr>
                <a:t>vRouter*</a:t>
              </a:r>
            </a:p>
          </p:txBody>
        </p:sp>
      </p:grpSp>
      <p:grpSp>
        <p:nvGrpSpPr>
          <p:cNvPr id="52" name="Group 51"/>
          <p:cNvGrpSpPr/>
          <p:nvPr/>
        </p:nvGrpSpPr>
        <p:grpSpPr>
          <a:xfrm>
            <a:off x="7175683" y="4852632"/>
            <a:ext cx="1636687" cy="1394147"/>
            <a:chOff x="4133670" y="3721662"/>
            <a:chExt cx="1636687" cy="1394147"/>
          </a:xfrm>
        </p:grpSpPr>
        <p:sp>
          <p:nvSpPr>
            <p:cNvPr id="53" name="Rectangle 52"/>
            <p:cNvSpPr/>
            <p:nvPr/>
          </p:nvSpPr>
          <p:spPr>
            <a:xfrm>
              <a:off x="4133670" y="3721662"/>
              <a:ext cx="1636687" cy="13941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endParaRPr lang="en-US" sz="1400" dirty="0">
                <a:latin typeface="Arial"/>
                <a:cs typeface="Arial"/>
              </a:endParaRPr>
            </a:p>
          </p:txBody>
        </p:sp>
        <p:sp>
          <p:nvSpPr>
            <p:cNvPr id="54" name="TextBox 53"/>
            <p:cNvSpPr txBox="1"/>
            <p:nvPr/>
          </p:nvSpPr>
          <p:spPr>
            <a:xfrm>
              <a:off x="4171996" y="4172515"/>
              <a:ext cx="1558319" cy="437477"/>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CPU Core 3</a:t>
              </a:r>
            </a:p>
            <a:p>
              <a:pPr algn="ctr">
                <a:lnSpc>
                  <a:spcPct val="90000"/>
                </a:lnSpc>
              </a:pPr>
              <a:r>
                <a:rPr lang="en-US" sz="1400" dirty="0">
                  <a:solidFill>
                    <a:schemeClr val="bg1"/>
                  </a:solidFill>
                  <a:latin typeface="Arial"/>
                  <a:cs typeface="Arial"/>
                </a:rPr>
                <a:t>vRouter*</a:t>
              </a:r>
            </a:p>
          </p:txBody>
        </p:sp>
      </p:grpSp>
      <p:sp>
        <p:nvSpPr>
          <p:cNvPr id="23" name="TextBox 22"/>
          <p:cNvSpPr txBox="1"/>
          <p:nvPr/>
        </p:nvSpPr>
        <p:spPr>
          <a:xfrm>
            <a:off x="5841181" y="1969310"/>
            <a:ext cx="1037574" cy="825275"/>
          </a:xfrm>
          <a:prstGeom prst="rect">
            <a:avLst/>
          </a:prstGeom>
          <a:ln>
            <a:noFill/>
          </a:ln>
        </p:spPr>
        <p:txBody>
          <a:bodyPr wrap="square" lIns="45643" tIns="22821" rIns="45643" bIns="22821" rtlCol="0">
            <a:spAutoFit/>
          </a:bodyPr>
          <a:lstStyle/>
          <a:p>
            <a:pPr algn="ctr">
              <a:lnSpc>
                <a:spcPct val="90000"/>
              </a:lnSpc>
            </a:pPr>
            <a:r>
              <a:rPr lang="en-US" sz="1400" dirty="0">
                <a:solidFill>
                  <a:schemeClr val="bg1"/>
                </a:solidFill>
                <a:latin typeface="Arial"/>
                <a:cs typeface="Arial"/>
              </a:rPr>
              <a:t>64k </a:t>
            </a:r>
            <a:r>
              <a:rPr lang="en-US" sz="1400" dirty="0" err="1">
                <a:solidFill>
                  <a:schemeClr val="bg1"/>
                </a:solidFill>
                <a:latin typeface="Arial"/>
                <a:cs typeface="Arial"/>
              </a:rPr>
              <a:t>mempool</a:t>
            </a:r>
            <a:r>
              <a:rPr lang="en-US" sz="1400" dirty="0">
                <a:solidFill>
                  <a:schemeClr val="bg1"/>
                </a:solidFill>
                <a:latin typeface="Arial"/>
                <a:cs typeface="Arial"/>
              </a:rPr>
              <a:t> for </a:t>
            </a:r>
            <a:r>
              <a:rPr lang="en-US" sz="1400" dirty="0" err="1">
                <a:solidFill>
                  <a:schemeClr val="bg1"/>
                </a:solidFill>
                <a:latin typeface="Arial"/>
                <a:cs typeface="Arial"/>
              </a:rPr>
              <a:t>mbufs</a:t>
            </a:r>
            <a:endParaRPr lang="en-US" sz="1400" dirty="0">
              <a:solidFill>
                <a:schemeClr val="bg1"/>
              </a:solidFill>
              <a:latin typeface="Arial"/>
              <a:cs typeface="Arial"/>
            </a:endParaRPr>
          </a:p>
          <a:p>
            <a:pPr algn="l">
              <a:lnSpc>
                <a:spcPct val="90000"/>
              </a:lnSpc>
            </a:pPr>
            <a:endParaRPr lang="en-US" sz="1400" dirty="0">
              <a:solidFill>
                <a:schemeClr val="accent2"/>
              </a:solidFill>
              <a:latin typeface="Arial"/>
              <a:cs typeface="Arial"/>
            </a:endParaRPr>
          </a:p>
        </p:txBody>
      </p:sp>
      <p:sp>
        <p:nvSpPr>
          <p:cNvPr id="44" name="Rectangle 43"/>
          <p:cNvSpPr/>
          <p:nvPr/>
        </p:nvSpPr>
        <p:spPr>
          <a:xfrm>
            <a:off x="9929189" y="2499959"/>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56" name="Rectangle 55"/>
          <p:cNvSpPr/>
          <p:nvPr/>
        </p:nvSpPr>
        <p:spPr>
          <a:xfrm>
            <a:off x="9886508" y="4901415"/>
            <a:ext cx="2280893" cy="157273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25" tIns="45713" rIns="91425" bIns="45713" rtlCol="0" anchor="ctr"/>
          <a:lstStyle/>
          <a:p>
            <a:pPr algn="ctr"/>
            <a:r>
              <a:rPr lang="en-US" sz="1400" dirty="0">
                <a:latin typeface="Arial"/>
                <a:cs typeface="Arial"/>
              </a:rPr>
              <a:t>VN1-Left</a:t>
            </a:r>
          </a:p>
        </p:txBody>
      </p:sp>
      <p:sp>
        <p:nvSpPr>
          <p:cNvPr id="57" name="Rectangle 56"/>
          <p:cNvSpPr/>
          <p:nvPr/>
        </p:nvSpPr>
        <p:spPr>
          <a:xfrm>
            <a:off x="10494175" y="5269033"/>
            <a:ext cx="1370294" cy="87363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3" rIns="91425" bIns="45713" rtlCol="0" anchor="ctr"/>
          <a:lstStyle/>
          <a:p>
            <a:pPr algn="ctr"/>
            <a:r>
              <a:rPr lang="en-US" sz="1400" dirty="0">
                <a:latin typeface="Arial"/>
                <a:cs typeface="Arial"/>
              </a:rPr>
              <a:t>Virtual Core 3 &amp; 4</a:t>
            </a:r>
          </a:p>
        </p:txBody>
      </p:sp>
      <p:sp>
        <p:nvSpPr>
          <p:cNvPr id="59" name="Rectangle 58"/>
          <p:cNvSpPr/>
          <p:nvPr/>
        </p:nvSpPr>
        <p:spPr>
          <a:xfrm>
            <a:off x="9922838" y="5439625"/>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cxnSp>
        <p:nvCxnSpPr>
          <p:cNvPr id="36" name="Straight Arrow Connector 35"/>
          <p:cNvCxnSpPr>
            <a:stCxn id="53" idx="3"/>
            <a:endCxn id="35" idx="1"/>
          </p:cNvCxnSpPr>
          <p:nvPr/>
        </p:nvCxnSpPr>
        <p:spPr>
          <a:xfrm flipV="1">
            <a:off x="8812370" y="2915233"/>
            <a:ext cx="1107350" cy="2634473"/>
          </a:xfrm>
          <a:prstGeom prst="straightConnector1">
            <a:avLst/>
          </a:prstGeom>
          <a:ln>
            <a:headEnd type="stealth"/>
            <a:tailEnd type="none"/>
          </a:ln>
        </p:spPr>
        <p:style>
          <a:lnRef idx="3">
            <a:schemeClr val="accent4"/>
          </a:lnRef>
          <a:fillRef idx="0">
            <a:schemeClr val="accent4"/>
          </a:fillRef>
          <a:effectRef idx="2">
            <a:schemeClr val="accent4"/>
          </a:effectRef>
          <a:fontRef idx="minor">
            <a:schemeClr val="tx1"/>
          </a:fontRef>
        </p:style>
      </p:cxnSp>
      <p:sp>
        <p:nvSpPr>
          <p:cNvPr id="35" name="Rectangle 34"/>
          <p:cNvSpPr/>
          <p:nvPr/>
        </p:nvSpPr>
        <p:spPr>
          <a:xfrm>
            <a:off x="9919720" y="2814212"/>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41" name="Rectangle 40"/>
          <p:cNvSpPr/>
          <p:nvPr/>
        </p:nvSpPr>
        <p:spPr>
          <a:xfrm>
            <a:off x="9925822" y="5778778"/>
            <a:ext cx="562847" cy="202042"/>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91425" tIns="45713" rIns="91425" bIns="45713" rtlCol="0" anchor="ctr"/>
          <a:lstStyle/>
          <a:p>
            <a:pPr algn="ctr"/>
            <a:r>
              <a:rPr lang="en-US" sz="1400" dirty="0">
                <a:latin typeface="Arial"/>
                <a:cs typeface="Arial"/>
              </a:rPr>
              <a:t>1Q</a:t>
            </a:r>
          </a:p>
        </p:txBody>
      </p:sp>
      <p:sp>
        <p:nvSpPr>
          <p:cNvPr id="55" name="Freeform 54"/>
          <p:cNvSpPr/>
          <p:nvPr/>
        </p:nvSpPr>
        <p:spPr>
          <a:xfrm>
            <a:off x="7376122" y="2873625"/>
            <a:ext cx="615758" cy="1988446"/>
          </a:xfrm>
          <a:custGeom>
            <a:avLst/>
            <a:gdLst>
              <a:gd name="connsiteX0" fmla="*/ 602930 w 615758"/>
              <a:gd name="connsiteY0" fmla="*/ 0 h 1988446"/>
              <a:gd name="connsiteX1" fmla="*/ 11 w 615758"/>
              <a:gd name="connsiteY1" fmla="*/ 1000637 h 1988446"/>
              <a:gd name="connsiteX2" fmla="*/ 615758 w 615758"/>
              <a:gd name="connsiteY2" fmla="*/ 1988446 h 1988446"/>
            </a:gdLst>
            <a:ahLst/>
            <a:cxnLst>
              <a:cxn ang="0">
                <a:pos x="connsiteX0" y="connsiteY0"/>
              </a:cxn>
              <a:cxn ang="0">
                <a:pos x="connsiteX1" y="connsiteY1"/>
              </a:cxn>
              <a:cxn ang="0">
                <a:pos x="connsiteX2" y="connsiteY2"/>
              </a:cxn>
            </a:cxnLst>
            <a:rect l="l" t="t" r="r" b="b"/>
            <a:pathLst>
              <a:path w="615758" h="1988446">
                <a:moveTo>
                  <a:pt x="602930" y="0"/>
                </a:moveTo>
                <a:cubicBezTo>
                  <a:pt x="300401" y="334614"/>
                  <a:pt x="-2127" y="669229"/>
                  <a:pt x="11" y="1000637"/>
                </a:cubicBezTo>
                <a:cubicBezTo>
                  <a:pt x="2149" y="1332045"/>
                  <a:pt x="459683" y="1789601"/>
                  <a:pt x="615758" y="1988446"/>
                </a:cubicBezTo>
              </a:path>
            </a:pathLst>
          </a:custGeom>
          <a:ln>
            <a:headEnd type="stealth"/>
            <a:tailEnd type="none"/>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cxnSp>
        <p:nvCxnSpPr>
          <p:cNvPr id="60" name="Curved Connector 59"/>
          <p:cNvCxnSpPr/>
          <p:nvPr/>
        </p:nvCxnSpPr>
        <p:spPr>
          <a:xfrm rot="16200000" flipH="1" flipV="1">
            <a:off x="3786635" y="-73844"/>
            <a:ext cx="2592219" cy="5818322"/>
          </a:xfrm>
          <a:prstGeom prst="curvedConnector4">
            <a:avLst>
              <a:gd name="adj1" fmla="val -1134"/>
              <a:gd name="adj2" fmla="val 67946"/>
            </a:avLst>
          </a:prstGeom>
          <a:ln>
            <a:tailEnd type="arrow"/>
          </a:ln>
        </p:spPr>
        <p:style>
          <a:lnRef idx="3">
            <a:schemeClr val="accent4"/>
          </a:lnRef>
          <a:fillRef idx="0">
            <a:schemeClr val="accent4"/>
          </a:fillRef>
          <a:effectRef idx="2">
            <a:schemeClr val="accent4"/>
          </a:effectRef>
          <a:fontRef idx="minor">
            <a:schemeClr val="tx1"/>
          </a:fontRef>
        </p:style>
      </p:cxnSp>
      <p:sp>
        <p:nvSpPr>
          <p:cNvPr id="39" name="TextBox 38"/>
          <p:cNvSpPr txBox="1"/>
          <p:nvPr/>
        </p:nvSpPr>
        <p:spPr>
          <a:xfrm>
            <a:off x="9291731" y="2667346"/>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0/2</a:t>
            </a:r>
          </a:p>
        </p:txBody>
      </p:sp>
      <p:sp>
        <p:nvSpPr>
          <p:cNvPr id="40" name="TextBox 39"/>
          <p:cNvSpPr txBox="1"/>
          <p:nvPr/>
        </p:nvSpPr>
        <p:spPr>
          <a:xfrm>
            <a:off x="9254377" y="5580699"/>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0/3</a:t>
            </a:r>
          </a:p>
        </p:txBody>
      </p:sp>
      <p:sp>
        <p:nvSpPr>
          <p:cNvPr id="42" name="TextBox 41"/>
          <p:cNvSpPr txBox="1"/>
          <p:nvPr/>
        </p:nvSpPr>
        <p:spPr>
          <a:xfrm>
            <a:off x="3536199" y="4021424"/>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0/0</a:t>
            </a:r>
          </a:p>
        </p:txBody>
      </p:sp>
      <p:grpSp>
        <p:nvGrpSpPr>
          <p:cNvPr id="67" name="Group 66"/>
          <p:cNvGrpSpPr/>
          <p:nvPr/>
        </p:nvGrpSpPr>
        <p:grpSpPr>
          <a:xfrm>
            <a:off x="4024790" y="2131987"/>
            <a:ext cx="1340641" cy="1051698"/>
            <a:chOff x="4133670" y="3721662"/>
            <a:chExt cx="1636687" cy="1394147"/>
          </a:xfrm>
        </p:grpSpPr>
        <p:sp>
          <p:nvSpPr>
            <p:cNvPr id="68" name="Rectangle 67"/>
            <p:cNvSpPr/>
            <p:nvPr/>
          </p:nvSpPr>
          <p:spPr>
            <a:xfrm>
              <a:off x="4133670" y="3721662"/>
              <a:ext cx="1636687" cy="1394147"/>
            </a:xfrm>
            <a:prstGeom prst="rect">
              <a:avLst/>
            </a:prstGeom>
            <a:ln/>
          </p:spPr>
          <p:style>
            <a:lnRef idx="1">
              <a:schemeClr val="accent1"/>
            </a:lnRef>
            <a:fillRef idx="2">
              <a:schemeClr val="accent1"/>
            </a:fillRef>
            <a:effectRef idx="1">
              <a:schemeClr val="accent1"/>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69" name="TextBox 68"/>
            <p:cNvSpPr txBox="1"/>
            <p:nvPr/>
          </p:nvSpPr>
          <p:spPr>
            <a:xfrm>
              <a:off x="4171997" y="4152267"/>
              <a:ext cx="1558319" cy="579926"/>
            </a:xfrm>
            <a:prstGeom prst="rect">
              <a:avLst/>
            </a:prstGeom>
            <a:ln/>
          </p:spPr>
          <p:style>
            <a:lnRef idx="1">
              <a:schemeClr val="accent1"/>
            </a:lnRef>
            <a:fillRef idx="2">
              <a:schemeClr val="accent1"/>
            </a:fillRef>
            <a:effectRef idx="1">
              <a:schemeClr val="accent1"/>
            </a:effectRef>
            <a:fontRef idx="minor">
              <a:schemeClr val="dk1"/>
            </a:fontRef>
          </p:style>
          <p:txBody>
            <a:bodyPr wrap="square" lIns="45643" tIns="22821" rIns="45643" bIns="22821" rtlCol="0">
              <a:spAutoFit/>
            </a:bodyPr>
            <a:lstStyle/>
            <a:p>
              <a:pPr algn="ctr">
                <a:lnSpc>
                  <a:spcPct val="90000"/>
                </a:lnSpc>
              </a:pPr>
              <a:r>
                <a:rPr lang="en-US" sz="1400" dirty="0">
                  <a:solidFill>
                    <a:srgbClr val="3C3C3C"/>
                  </a:solidFill>
                  <a:latin typeface="Arial"/>
                  <a:cs typeface="Arial"/>
                </a:rPr>
                <a:t>vRouter Agent</a:t>
              </a:r>
            </a:p>
            <a:p>
              <a:pPr algn="ctr">
                <a:lnSpc>
                  <a:spcPct val="90000"/>
                </a:lnSpc>
              </a:pPr>
              <a:r>
                <a:rPr lang="en-US" sz="1400" dirty="0">
                  <a:solidFill>
                    <a:srgbClr val="3C3C3C"/>
                  </a:solidFill>
                  <a:latin typeface="Arial"/>
                  <a:cs typeface="Arial"/>
                </a:rPr>
                <a:t>(pkt0)</a:t>
              </a:r>
            </a:p>
          </p:txBody>
        </p:sp>
      </p:grpSp>
      <p:sp>
        <p:nvSpPr>
          <p:cNvPr id="70" name="TextBox 69"/>
          <p:cNvSpPr txBox="1"/>
          <p:nvPr/>
        </p:nvSpPr>
        <p:spPr>
          <a:xfrm>
            <a:off x="5372526" y="2570741"/>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0/2</a:t>
            </a:r>
          </a:p>
        </p:txBody>
      </p:sp>
      <p:grpSp>
        <p:nvGrpSpPr>
          <p:cNvPr id="71" name="Group 70"/>
          <p:cNvGrpSpPr/>
          <p:nvPr/>
        </p:nvGrpSpPr>
        <p:grpSpPr>
          <a:xfrm>
            <a:off x="4133872" y="5191746"/>
            <a:ext cx="1340641" cy="1051698"/>
            <a:chOff x="4133670" y="3721662"/>
            <a:chExt cx="1636687" cy="1394147"/>
          </a:xfrm>
        </p:grpSpPr>
        <p:sp>
          <p:nvSpPr>
            <p:cNvPr id="72" name="Rectangle 71"/>
            <p:cNvSpPr/>
            <p:nvPr/>
          </p:nvSpPr>
          <p:spPr>
            <a:xfrm>
              <a:off x="4133670" y="3721662"/>
              <a:ext cx="1636687" cy="1394147"/>
            </a:xfrm>
            <a:prstGeom prst="rect">
              <a:avLst/>
            </a:prstGeom>
            <a:ln/>
          </p:spPr>
          <p:style>
            <a:lnRef idx="1">
              <a:schemeClr val="accent2"/>
            </a:lnRef>
            <a:fillRef idx="2">
              <a:schemeClr val="accent2"/>
            </a:fillRef>
            <a:effectRef idx="1">
              <a:schemeClr val="accent2"/>
            </a:effectRef>
            <a:fontRef idx="minor">
              <a:schemeClr val="dk1"/>
            </a:fontRef>
          </p:style>
          <p:txBody>
            <a:bodyPr lIns="91425" tIns="45713" rIns="91425" bIns="45713" rtlCol="0" anchor="ctr"/>
            <a:lstStyle/>
            <a:p>
              <a:pPr algn="ctr"/>
              <a:endParaRPr lang="en-US" sz="1400" dirty="0">
                <a:latin typeface="Arial"/>
                <a:cs typeface="Arial"/>
              </a:endParaRPr>
            </a:p>
          </p:txBody>
        </p:sp>
        <p:sp>
          <p:nvSpPr>
            <p:cNvPr id="73" name="TextBox 72"/>
            <p:cNvSpPr txBox="1"/>
            <p:nvPr/>
          </p:nvSpPr>
          <p:spPr>
            <a:xfrm>
              <a:off x="4171997" y="4135763"/>
              <a:ext cx="1558319" cy="579926"/>
            </a:xfrm>
            <a:prstGeom prst="rect">
              <a:avLst/>
            </a:prstGeom>
            <a:ln/>
          </p:spPr>
          <p:style>
            <a:lnRef idx="1">
              <a:schemeClr val="accent2"/>
            </a:lnRef>
            <a:fillRef idx="2">
              <a:schemeClr val="accent2"/>
            </a:fillRef>
            <a:effectRef idx="1">
              <a:schemeClr val="accent2"/>
            </a:effectRef>
            <a:fontRef idx="minor">
              <a:schemeClr val="dk1"/>
            </a:fontRef>
          </p:style>
          <p:txBody>
            <a:bodyPr wrap="square" lIns="45643" tIns="22821" rIns="45643" bIns="22821" rtlCol="0">
              <a:spAutoFit/>
            </a:bodyPr>
            <a:lstStyle/>
            <a:p>
              <a:pPr algn="ctr">
                <a:lnSpc>
                  <a:spcPct val="90000"/>
                </a:lnSpc>
              </a:pPr>
              <a:r>
                <a:rPr lang="en-US" sz="1400" dirty="0" err="1">
                  <a:solidFill>
                    <a:schemeClr val="accent2"/>
                  </a:solidFill>
                  <a:latin typeface="Arial"/>
                  <a:cs typeface="Arial"/>
                </a:rPr>
                <a:t>vHost</a:t>
              </a:r>
              <a:r>
                <a:rPr lang="en-US" sz="1400" dirty="0">
                  <a:solidFill>
                    <a:schemeClr val="accent2"/>
                  </a:solidFill>
                  <a:latin typeface="Arial"/>
                  <a:cs typeface="Arial"/>
                </a:rPr>
                <a:t> (host kernel)</a:t>
              </a:r>
            </a:p>
          </p:txBody>
        </p:sp>
      </p:grpSp>
      <p:sp>
        <p:nvSpPr>
          <p:cNvPr id="74" name="TextBox 73"/>
          <p:cNvSpPr txBox="1"/>
          <p:nvPr/>
        </p:nvSpPr>
        <p:spPr>
          <a:xfrm>
            <a:off x="5444255" y="5642950"/>
            <a:ext cx="610736" cy="243578"/>
          </a:xfrm>
          <a:prstGeom prst="rect">
            <a:avLst/>
          </a:prstGeom>
          <a:ln>
            <a:noFill/>
          </a:ln>
        </p:spPr>
        <p:txBody>
          <a:bodyPr wrap="none" lIns="45643" tIns="22821" rIns="45643" bIns="22821" rtlCol="0">
            <a:spAutoFit/>
          </a:bodyPr>
          <a:lstStyle/>
          <a:p>
            <a:pPr algn="l">
              <a:lnSpc>
                <a:spcPct val="90000"/>
              </a:lnSpc>
            </a:pPr>
            <a:r>
              <a:rPr lang="en-US" sz="1400" dirty="0" err="1">
                <a:solidFill>
                  <a:schemeClr val="accent2"/>
                </a:solidFill>
                <a:latin typeface="Arial"/>
                <a:cs typeface="Arial"/>
              </a:rPr>
              <a:t>Vif</a:t>
            </a:r>
            <a:r>
              <a:rPr lang="en-US" sz="1400" dirty="0">
                <a:solidFill>
                  <a:schemeClr val="accent2"/>
                </a:solidFill>
                <a:latin typeface="Arial"/>
                <a:cs typeface="Arial"/>
              </a:rPr>
              <a:t> 0/1</a:t>
            </a:r>
          </a:p>
        </p:txBody>
      </p:sp>
      <p:sp>
        <p:nvSpPr>
          <p:cNvPr id="75" name="TextBox 74"/>
          <p:cNvSpPr txBox="1"/>
          <p:nvPr/>
        </p:nvSpPr>
        <p:spPr>
          <a:xfrm>
            <a:off x="11116352" y="1949299"/>
            <a:ext cx="1079715" cy="243578"/>
          </a:xfrm>
          <a:prstGeom prst="rect">
            <a:avLst/>
          </a:prstGeom>
          <a:ln>
            <a:noFill/>
          </a:ln>
        </p:spPr>
        <p:txBody>
          <a:bodyPr wrap="none" lIns="45643" tIns="22821" rIns="45643" bIns="22821" rtlCol="0">
            <a:spAutoFit/>
          </a:bodyPr>
          <a:lstStyle/>
          <a:p>
            <a:pPr>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DPDK-VM1</a:t>
            </a:r>
            <a:endParaRPr lang="en-US" sz="1400" dirty="0">
              <a:solidFill>
                <a:schemeClr val="accent2"/>
              </a:solidFill>
              <a:latin typeface="Arial"/>
              <a:cs typeface="Arial"/>
            </a:endParaRPr>
          </a:p>
        </p:txBody>
      </p:sp>
      <p:sp>
        <p:nvSpPr>
          <p:cNvPr id="76" name="TextBox 75"/>
          <p:cNvSpPr txBox="1"/>
          <p:nvPr/>
        </p:nvSpPr>
        <p:spPr>
          <a:xfrm>
            <a:off x="10724007" y="4913865"/>
            <a:ext cx="1458600" cy="243578"/>
          </a:xfrm>
          <a:prstGeom prst="rect">
            <a:avLst/>
          </a:prstGeom>
          <a:ln>
            <a:noFill/>
          </a:ln>
        </p:spPr>
        <p:txBody>
          <a:bodyPr wrap="none" lIns="45643" tIns="22821" rIns="45643" bIns="22821" rtlCol="0">
            <a:spAutoFit/>
          </a:bodyPr>
          <a:lstStyle/>
          <a:p>
            <a:pPr>
              <a:lnSpc>
                <a:spcPct val="90000"/>
              </a:lnSpc>
            </a:pPr>
            <a:r>
              <a:rPr lang="en-US" sz="1400" dirty="0">
                <a:solidFill>
                  <a:schemeClr val="accent2"/>
                </a:solidFill>
                <a:latin typeface="Arial"/>
                <a:cs typeface="Arial"/>
              </a:rPr>
              <a:t> </a:t>
            </a:r>
            <a:r>
              <a:rPr lang="en-US" sz="1400" b="1" dirty="0">
                <a:solidFill>
                  <a:schemeClr val="accent2"/>
                </a:solidFill>
                <a:latin typeface="Arial"/>
                <a:cs typeface="Arial"/>
              </a:rPr>
              <a:t>non-DPDK VM2</a:t>
            </a:r>
          </a:p>
        </p:txBody>
      </p:sp>
    </p:spTree>
    <p:extLst>
      <p:ext uri="{BB962C8B-B14F-4D97-AF65-F5344CB8AC3E}">
        <p14:creationId xmlns:p14="http://schemas.microsoft.com/office/powerpoint/2010/main" val="259517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9" y="637848"/>
            <a:ext cx="13167362" cy="498598"/>
          </a:xfrm>
        </p:spPr>
        <p:txBody>
          <a:bodyPr/>
          <a:lstStyle/>
          <a:p>
            <a:pPr algn="ctr"/>
            <a:r>
              <a:rPr lang="en-US" sz="3600" dirty="0" err="1"/>
              <a:t>vRouter</a:t>
            </a:r>
            <a:r>
              <a:rPr lang="en-US" sz="3600" dirty="0"/>
              <a:t> Performance</a:t>
            </a:r>
          </a:p>
        </p:txBody>
      </p:sp>
      <p:sp>
        <p:nvSpPr>
          <p:cNvPr id="3" name="Content Placeholder 2"/>
          <p:cNvSpPr>
            <a:spLocks noGrp="1"/>
          </p:cNvSpPr>
          <p:nvPr>
            <p:ph sz="quarter" idx="4294967295"/>
          </p:nvPr>
        </p:nvSpPr>
        <p:spPr>
          <a:xfrm>
            <a:off x="731519" y="1357611"/>
            <a:ext cx="10135811" cy="6129385"/>
          </a:xfrm>
          <a:prstGeom prst="rect">
            <a:avLst/>
          </a:prstGeom>
        </p:spPr>
        <p:txBody>
          <a:bodyPr/>
          <a:lstStyle/>
          <a:p>
            <a:pPr marL="413386" lvl="1" indent="0">
              <a:buNone/>
            </a:pPr>
            <a:endParaRPr lang="en-US" sz="2400"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10803549"/>
              </p:ext>
            </p:extLst>
          </p:nvPr>
        </p:nvGraphicFramePr>
        <p:xfrm>
          <a:off x="3657600" y="1567543"/>
          <a:ext cx="7315200" cy="1609344"/>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0">
                <a:tc>
                  <a:txBody>
                    <a:bodyPr/>
                    <a:lstStyle/>
                    <a:p>
                      <a:r>
                        <a:rPr lang="en-US" sz="2800" dirty="0"/>
                        <a:t>Platform</a:t>
                      </a:r>
                    </a:p>
                  </a:txBody>
                  <a:tcPr marL="109728" marR="109728" marT="54864" marB="54864"/>
                </a:tc>
                <a:tc>
                  <a:txBody>
                    <a:bodyPr/>
                    <a:lstStyle/>
                    <a:p>
                      <a:r>
                        <a:rPr lang="en-US" sz="2800" dirty="0"/>
                        <a:t>Packets</a:t>
                      </a:r>
                      <a:r>
                        <a:rPr lang="en-US" sz="2800" baseline="0" dirty="0"/>
                        <a:t> per second</a:t>
                      </a:r>
                      <a:endParaRPr lang="en-US" sz="2800" dirty="0"/>
                    </a:p>
                  </a:txBody>
                  <a:tcPr marL="109728" marR="109728" marT="54864" marB="54864"/>
                </a:tc>
                <a:extLst>
                  <a:ext uri="{0D108BD9-81ED-4DB2-BD59-A6C34878D82A}">
                    <a16:rowId xmlns:a16="http://schemas.microsoft.com/office/drawing/2014/main" val="10000"/>
                  </a:ext>
                </a:extLst>
              </a:tr>
              <a:tr h="530352">
                <a:tc>
                  <a:txBody>
                    <a:bodyPr/>
                    <a:lstStyle/>
                    <a:p>
                      <a:r>
                        <a:rPr lang="en-US" sz="2800" dirty="0"/>
                        <a:t>Linux</a:t>
                      </a:r>
                    </a:p>
                  </a:txBody>
                  <a:tcPr marL="109728" marR="109728" marT="54864" marB="54864"/>
                </a:tc>
                <a:tc>
                  <a:txBody>
                    <a:bodyPr/>
                    <a:lstStyle/>
                    <a:p>
                      <a:r>
                        <a:rPr lang="en-US" sz="2800" dirty="0"/>
                        <a:t>0.5 Million</a:t>
                      </a:r>
                    </a:p>
                  </a:txBody>
                  <a:tcPr marL="109728" marR="109728" marT="54864" marB="54864"/>
                </a:tc>
                <a:extLst>
                  <a:ext uri="{0D108BD9-81ED-4DB2-BD59-A6C34878D82A}">
                    <a16:rowId xmlns:a16="http://schemas.microsoft.com/office/drawing/2014/main" val="10001"/>
                  </a:ext>
                </a:extLst>
              </a:tr>
              <a:tr h="530352">
                <a:tc>
                  <a:txBody>
                    <a:bodyPr/>
                    <a:lstStyle/>
                    <a:p>
                      <a:r>
                        <a:rPr lang="en-US" sz="2800" dirty="0"/>
                        <a:t>DPDK</a:t>
                      </a:r>
                    </a:p>
                  </a:txBody>
                  <a:tcPr marL="109728" marR="109728" marT="54864" marB="54864"/>
                </a:tc>
                <a:tc>
                  <a:txBody>
                    <a:bodyPr/>
                    <a:lstStyle/>
                    <a:p>
                      <a:r>
                        <a:rPr lang="en-US" sz="2800" dirty="0"/>
                        <a:t>12 Million</a:t>
                      </a:r>
                    </a:p>
                  </a:txBody>
                  <a:tcPr marL="109728" marR="109728" marT="54864" marB="54864"/>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7686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31519" y="388487"/>
            <a:ext cx="13167362" cy="997196"/>
          </a:xfrm>
        </p:spPr>
        <p:txBody>
          <a:bodyPr/>
          <a:lstStyle/>
          <a:p>
            <a:pPr algn="ctr"/>
            <a:r>
              <a:rPr lang="en-US" sz="3600" dirty="0"/>
              <a:t>Call For Action</a:t>
            </a:r>
            <a:br>
              <a:rPr lang="en-US" sz="3600" dirty="0"/>
            </a:br>
            <a:r>
              <a:rPr lang="en-US" sz="3600" dirty="0" err="1"/>
              <a:t>vRouter</a:t>
            </a:r>
            <a:r>
              <a:rPr lang="en-US" sz="3600" dirty="0"/>
              <a:t> Roadmap</a:t>
            </a:r>
          </a:p>
        </p:txBody>
      </p:sp>
      <p:sp>
        <p:nvSpPr>
          <p:cNvPr id="6" name="Content Placeholder 5"/>
          <p:cNvSpPr>
            <a:spLocks noGrp="1"/>
          </p:cNvSpPr>
          <p:nvPr>
            <p:ph idx="1"/>
          </p:nvPr>
        </p:nvSpPr>
        <p:spPr>
          <a:xfrm>
            <a:off x="731519" y="1642266"/>
            <a:ext cx="5055327" cy="4667094"/>
          </a:xfrm>
        </p:spPr>
        <p:txBody>
          <a:bodyPr/>
          <a:lstStyle/>
          <a:p>
            <a:r>
              <a:rPr lang="en-US" sz="3067" dirty="0">
                <a:solidFill>
                  <a:schemeClr val="tx1"/>
                </a:solidFill>
                <a:latin typeface="+mn-lt"/>
                <a:cs typeface="+mn-cs"/>
              </a:rPr>
              <a:t>PPS enhancements</a:t>
            </a:r>
          </a:p>
          <a:p>
            <a:r>
              <a:rPr lang="en-US" sz="3067" dirty="0" err="1">
                <a:solidFill>
                  <a:schemeClr val="tx1"/>
                </a:solidFill>
                <a:latin typeface="+mn-lt"/>
                <a:cs typeface="+mn-cs"/>
              </a:rPr>
              <a:t>Multiqueue</a:t>
            </a:r>
            <a:r>
              <a:rPr lang="en-US" sz="3067" dirty="0">
                <a:solidFill>
                  <a:schemeClr val="tx1"/>
                </a:solidFill>
                <a:latin typeface="+mn-lt"/>
                <a:cs typeface="+mn-cs"/>
              </a:rPr>
              <a:t> enhancements</a:t>
            </a:r>
          </a:p>
          <a:p>
            <a:r>
              <a:rPr lang="en-US" sz="3067" dirty="0">
                <a:solidFill>
                  <a:schemeClr val="tx1"/>
                </a:solidFill>
                <a:latin typeface="+mn-lt"/>
                <a:cs typeface="+mn-cs"/>
              </a:rPr>
              <a:t>Debuggability tools</a:t>
            </a:r>
          </a:p>
          <a:p>
            <a:r>
              <a:rPr lang="en-US" sz="3067" dirty="0" err="1">
                <a:solidFill>
                  <a:schemeClr val="tx1"/>
                </a:solidFill>
                <a:latin typeface="+mn-lt"/>
                <a:cs typeface="+mn-cs"/>
              </a:rPr>
              <a:t>Dropstats</a:t>
            </a:r>
            <a:r>
              <a:rPr lang="en-US" sz="3067" dirty="0">
                <a:solidFill>
                  <a:schemeClr val="tx1"/>
                </a:solidFill>
                <a:latin typeface="+mn-lt"/>
                <a:cs typeface="+mn-cs"/>
              </a:rPr>
              <a:t> enhancements</a:t>
            </a:r>
          </a:p>
          <a:p>
            <a:r>
              <a:rPr lang="en-US" sz="3067" dirty="0" err="1">
                <a:solidFill>
                  <a:schemeClr val="tx1"/>
                </a:solidFill>
                <a:latin typeface="+mn-lt"/>
                <a:cs typeface="+mn-cs"/>
              </a:rPr>
              <a:t>eBPF</a:t>
            </a:r>
            <a:r>
              <a:rPr lang="en-US" sz="3067" dirty="0">
                <a:solidFill>
                  <a:schemeClr val="tx1"/>
                </a:solidFill>
                <a:latin typeface="+mn-lt"/>
                <a:cs typeface="+mn-cs"/>
              </a:rPr>
              <a:t> tracing</a:t>
            </a:r>
          </a:p>
          <a:p>
            <a:r>
              <a:rPr lang="en-US" sz="3067" dirty="0">
                <a:solidFill>
                  <a:schemeClr val="tx1"/>
                </a:solidFill>
                <a:latin typeface="+mn-lt"/>
                <a:cs typeface="+mn-cs"/>
              </a:rPr>
              <a:t>Unit test tools</a:t>
            </a:r>
          </a:p>
          <a:p>
            <a:r>
              <a:rPr lang="en-US" sz="3067" dirty="0">
                <a:solidFill>
                  <a:schemeClr val="tx1"/>
                </a:solidFill>
                <a:latin typeface="+mn-lt"/>
                <a:cs typeface="+mn-cs"/>
              </a:rPr>
              <a:t>IPv6 underlay support</a:t>
            </a:r>
          </a:p>
          <a:p>
            <a:r>
              <a:rPr lang="en-US" sz="3067" dirty="0">
                <a:solidFill>
                  <a:schemeClr val="tx1"/>
                </a:solidFill>
                <a:latin typeface="+mn-lt"/>
                <a:cs typeface="+mn-cs"/>
              </a:rPr>
              <a:t>DPDK container support</a:t>
            </a:r>
          </a:p>
          <a:p>
            <a:endParaRPr lang="en-US" sz="3067" dirty="0">
              <a:solidFill>
                <a:schemeClr val="tx1"/>
              </a:solidFill>
              <a:latin typeface="+mn-lt"/>
              <a:cs typeface="+mn-cs"/>
            </a:endParaRPr>
          </a:p>
        </p:txBody>
      </p:sp>
      <p:sp>
        <p:nvSpPr>
          <p:cNvPr id="4" name="Content Placeholder 5">
            <a:extLst>
              <a:ext uri="{FF2B5EF4-FFF2-40B4-BE49-F238E27FC236}">
                <a16:creationId xmlns:a16="http://schemas.microsoft.com/office/drawing/2014/main" id="{65DADB8B-A962-C44B-813C-1FC86D6885AC}"/>
              </a:ext>
            </a:extLst>
          </p:cNvPr>
          <p:cNvSpPr txBox="1">
            <a:spLocks/>
          </p:cNvSpPr>
          <p:nvPr/>
        </p:nvSpPr>
        <p:spPr>
          <a:xfrm>
            <a:off x="7101855" y="1642266"/>
            <a:ext cx="5895688" cy="4667094"/>
          </a:xfrm>
          <a:prstGeom prst="rect">
            <a:avLst/>
          </a:prstGeom>
        </p:spPr>
        <p:txBody>
          <a:bodyPr lIns="91425" tIns="45713" rIns="91425" bIns="45713"/>
          <a:lstStyle>
            <a:lvl1pPr marL="411455" indent="-411455" algn="l" defTabSz="548606" rtl="0" eaLnBrk="1" latinLnBrk="0" hangingPunct="1">
              <a:lnSpc>
                <a:spcPct val="95000"/>
              </a:lnSpc>
              <a:spcBef>
                <a:spcPts val="900"/>
              </a:spcBef>
              <a:buClr>
                <a:schemeClr val="tx1"/>
              </a:buClr>
              <a:buFont typeface="Arial"/>
              <a:buChar char="•"/>
              <a:defRPr sz="3200" kern="1200">
                <a:solidFill>
                  <a:schemeClr val="accent2"/>
                </a:solidFill>
                <a:latin typeface="Arial"/>
                <a:ea typeface="+mn-ea"/>
                <a:cs typeface="Arial"/>
              </a:defRPr>
            </a:lvl1pPr>
            <a:lvl2pPr marL="891485" indent="-342878" algn="l" defTabSz="548606" rtl="0" eaLnBrk="1" latinLnBrk="0" hangingPunct="1">
              <a:lnSpc>
                <a:spcPct val="95000"/>
              </a:lnSpc>
              <a:spcBef>
                <a:spcPts val="400"/>
              </a:spcBef>
              <a:buClr>
                <a:schemeClr val="tx1"/>
              </a:buClr>
              <a:buFont typeface="Arial" panose="020B0604020202020204" pitchFamily="34" charset="0"/>
              <a:buChar char="•"/>
              <a:defRPr sz="2800" kern="1200">
                <a:solidFill>
                  <a:schemeClr val="accent2"/>
                </a:solidFill>
                <a:latin typeface="Arial"/>
                <a:ea typeface="+mn-ea"/>
                <a:cs typeface="Arial"/>
              </a:defRPr>
            </a:lvl2pPr>
            <a:lvl3pPr marL="1371515" indent="-274304" algn="l" defTabSz="548606" rtl="0" eaLnBrk="1" latinLnBrk="0" hangingPunct="1">
              <a:lnSpc>
                <a:spcPct val="95000"/>
              </a:lnSpc>
              <a:spcBef>
                <a:spcPts val="400"/>
              </a:spcBef>
              <a:buClr>
                <a:schemeClr val="tx1"/>
              </a:buClr>
              <a:buFont typeface="Arial"/>
              <a:buChar char="•"/>
              <a:defRPr sz="2400" kern="1200">
                <a:solidFill>
                  <a:schemeClr val="accent2"/>
                </a:solidFill>
                <a:latin typeface="Arial"/>
                <a:ea typeface="+mn-ea"/>
                <a:cs typeface="Arial"/>
              </a:defRPr>
            </a:lvl3pPr>
            <a:lvl4pPr marL="1920117" indent="-274304" algn="l" defTabSz="548606" rtl="0" eaLnBrk="1" latinLnBrk="0" hangingPunct="1">
              <a:lnSpc>
                <a:spcPct val="95000"/>
              </a:lnSpc>
              <a:spcBef>
                <a:spcPts val="400"/>
              </a:spcBef>
              <a:buClr>
                <a:schemeClr val="tx1"/>
              </a:buClr>
              <a:buFont typeface="Arial" panose="020B0604020202020204" pitchFamily="34" charset="0"/>
              <a:buChar char="•"/>
              <a:defRPr sz="2000" kern="1200">
                <a:solidFill>
                  <a:schemeClr val="accent2"/>
                </a:solidFill>
                <a:latin typeface="Arial"/>
                <a:ea typeface="+mn-ea"/>
                <a:cs typeface="Arial"/>
              </a:defRPr>
            </a:lvl4pPr>
            <a:lvl5pPr marL="2468722" indent="-274304" algn="l" defTabSz="548606" rtl="0" eaLnBrk="1" latinLnBrk="0" hangingPunct="1">
              <a:spcBef>
                <a:spcPct val="20000"/>
              </a:spcBef>
              <a:buFont typeface="Arial"/>
              <a:buChar char="»"/>
              <a:defRPr sz="2400" kern="1200">
                <a:solidFill>
                  <a:srgbClr val="292929"/>
                </a:solidFill>
                <a:latin typeface="Arial"/>
                <a:ea typeface="+mn-ea"/>
                <a:cs typeface="Arial"/>
              </a:defRPr>
            </a:lvl5pPr>
            <a:lvl6pPr marL="3017328" indent="-274304" algn="l" defTabSz="548606" rtl="0" eaLnBrk="1" latinLnBrk="0" hangingPunct="1">
              <a:spcBef>
                <a:spcPct val="20000"/>
              </a:spcBef>
              <a:buFont typeface="Arial"/>
              <a:buChar char="•"/>
              <a:defRPr sz="2400" kern="1200">
                <a:solidFill>
                  <a:schemeClr val="tx1"/>
                </a:solidFill>
                <a:latin typeface="+mn-lt"/>
                <a:ea typeface="+mn-ea"/>
                <a:cs typeface="+mn-cs"/>
              </a:defRPr>
            </a:lvl6pPr>
            <a:lvl7pPr marL="3565935" indent="-274304" algn="l" defTabSz="548606" rtl="0" eaLnBrk="1" latinLnBrk="0" hangingPunct="1">
              <a:spcBef>
                <a:spcPct val="20000"/>
              </a:spcBef>
              <a:buFont typeface="Arial"/>
              <a:buChar char="•"/>
              <a:defRPr sz="2400" kern="1200">
                <a:solidFill>
                  <a:schemeClr val="tx1"/>
                </a:solidFill>
                <a:latin typeface="+mn-lt"/>
                <a:ea typeface="+mn-ea"/>
                <a:cs typeface="+mn-cs"/>
              </a:defRPr>
            </a:lvl7pPr>
            <a:lvl8pPr marL="4114542" indent="-274304" algn="l" defTabSz="548606" rtl="0" eaLnBrk="1" latinLnBrk="0" hangingPunct="1">
              <a:spcBef>
                <a:spcPct val="20000"/>
              </a:spcBef>
              <a:buFont typeface="Arial"/>
              <a:buChar char="•"/>
              <a:defRPr sz="2400" kern="1200">
                <a:solidFill>
                  <a:schemeClr val="tx1"/>
                </a:solidFill>
                <a:latin typeface="+mn-lt"/>
                <a:ea typeface="+mn-ea"/>
                <a:cs typeface="+mn-cs"/>
              </a:defRPr>
            </a:lvl8pPr>
            <a:lvl9pPr marL="4663146" indent="-274304" algn="l" defTabSz="548606" rtl="0" eaLnBrk="1" latinLnBrk="0" hangingPunct="1">
              <a:spcBef>
                <a:spcPct val="20000"/>
              </a:spcBef>
              <a:buFont typeface="Arial"/>
              <a:buChar char="•"/>
              <a:defRPr sz="2400" kern="1200">
                <a:solidFill>
                  <a:schemeClr val="tx1"/>
                </a:solidFill>
                <a:latin typeface="+mn-lt"/>
                <a:ea typeface="+mn-ea"/>
                <a:cs typeface="+mn-cs"/>
              </a:defRPr>
            </a:lvl9pPr>
          </a:lstStyle>
          <a:p>
            <a:r>
              <a:rPr lang="en-US" sz="3067" dirty="0">
                <a:solidFill>
                  <a:schemeClr val="tx1"/>
                </a:solidFill>
                <a:latin typeface="+mn-lt"/>
                <a:cs typeface="+mn-cs"/>
              </a:rPr>
              <a:t>DPDK Bonding enhancements</a:t>
            </a:r>
          </a:p>
          <a:p>
            <a:r>
              <a:rPr lang="en-US" sz="3067" dirty="0">
                <a:solidFill>
                  <a:schemeClr val="tx1"/>
                </a:solidFill>
                <a:latin typeface="+mn-lt"/>
                <a:cs typeface="+mn-cs"/>
              </a:rPr>
              <a:t>FPS enhancements</a:t>
            </a:r>
          </a:p>
          <a:p>
            <a:r>
              <a:rPr lang="en-US" sz="3067" dirty="0">
                <a:solidFill>
                  <a:schemeClr val="tx1"/>
                </a:solidFill>
                <a:latin typeface="+mn-lt"/>
                <a:cs typeface="+mn-cs"/>
              </a:rPr>
              <a:t>DPDK Live migration</a:t>
            </a:r>
          </a:p>
          <a:p>
            <a:r>
              <a:rPr lang="en-US" sz="3067" dirty="0">
                <a:solidFill>
                  <a:schemeClr val="tx1"/>
                </a:solidFill>
                <a:latin typeface="+mn-lt"/>
                <a:cs typeface="+mn-cs"/>
              </a:rPr>
              <a:t>DDP support</a:t>
            </a:r>
          </a:p>
          <a:p>
            <a:r>
              <a:rPr lang="en-US" sz="3067" dirty="0">
                <a:solidFill>
                  <a:schemeClr val="tx1"/>
                </a:solidFill>
                <a:latin typeface="+mn-lt"/>
                <a:cs typeface="+mn-cs"/>
              </a:rPr>
              <a:t>Secondary DPDK app support</a:t>
            </a:r>
          </a:p>
          <a:p>
            <a:r>
              <a:rPr lang="en-US" sz="3067" dirty="0">
                <a:solidFill>
                  <a:schemeClr val="tx1"/>
                </a:solidFill>
                <a:latin typeface="+mn-lt"/>
                <a:cs typeface="+mn-cs"/>
              </a:rPr>
              <a:t>Upstream </a:t>
            </a:r>
            <a:r>
              <a:rPr lang="en-US" sz="3067" dirty="0" err="1">
                <a:solidFill>
                  <a:schemeClr val="tx1"/>
                </a:solidFill>
                <a:latin typeface="+mn-lt"/>
                <a:cs typeface="+mn-cs"/>
              </a:rPr>
              <a:t>virtio</a:t>
            </a:r>
            <a:r>
              <a:rPr lang="en-US" sz="3067" dirty="0">
                <a:solidFill>
                  <a:schemeClr val="tx1"/>
                </a:solidFill>
                <a:latin typeface="+mn-lt"/>
                <a:cs typeface="+mn-cs"/>
              </a:rPr>
              <a:t> migration</a:t>
            </a:r>
          </a:p>
          <a:p>
            <a:r>
              <a:rPr lang="en-US" sz="3067" dirty="0">
                <a:solidFill>
                  <a:schemeClr val="tx1"/>
                </a:solidFill>
                <a:latin typeface="+mn-lt"/>
                <a:cs typeface="+mn-cs"/>
              </a:rPr>
              <a:t>Dynamic packet capture</a:t>
            </a:r>
          </a:p>
          <a:p>
            <a:r>
              <a:rPr lang="en-US" sz="3067" dirty="0">
                <a:solidFill>
                  <a:schemeClr val="tx1"/>
                </a:solidFill>
                <a:latin typeface="+mn-lt"/>
                <a:cs typeface="+mn-cs"/>
              </a:rPr>
              <a:t>Flow table optimization</a:t>
            </a:r>
          </a:p>
          <a:p>
            <a:endParaRPr lang="en-US" sz="3067" dirty="0">
              <a:solidFill>
                <a:schemeClr val="tx1"/>
              </a:solidFill>
              <a:latin typeface="+mn-lt"/>
              <a:cs typeface="+mn-cs"/>
            </a:endParaRPr>
          </a:p>
        </p:txBody>
      </p:sp>
      <p:sp>
        <p:nvSpPr>
          <p:cNvPr id="7" name="Title 4">
            <a:extLst>
              <a:ext uri="{FF2B5EF4-FFF2-40B4-BE49-F238E27FC236}">
                <a16:creationId xmlns:a16="http://schemas.microsoft.com/office/drawing/2014/main" id="{A18A2163-1117-1049-8E08-64FA24549C64}"/>
              </a:ext>
            </a:extLst>
          </p:cNvPr>
          <p:cNvSpPr txBox="1">
            <a:spLocks/>
          </p:cNvSpPr>
          <p:nvPr/>
        </p:nvSpPr>
        <p:spPr>
          <a:xfrm>
            <a:off x="767506" y="6565943"/>
            <a:ext cx="13167362" cy="498598"/>
          </a:xfrm>
          <a:prstGeom prst="rect">
            <a:avLst/>
          </a:prstGeom>
        </p:spPr>
        <p:txBody>
          <a:bodyPr lIns="0" tIns="0" rIns="0" bIns="0" anchor="b" anchorCtr="0">
            <a:spAutoFit/>
          </a:bodyPr>
          <a:lstStyle>
            <a:lvl1pPr algn="l" defTabSz="548606" rtl="0" eaLnBrk="1" latinLnBrk="0" hangingPunct="1">
              <a:lnSpc>
                <a:spcPct val="90000"/>
              </a:lnSpc>
              <a:spcBef>
                <a:spcPts val="400"/>
              </a:spcBef>
              <a:buNone/>
              <a:defRPr lang="en-US" sz="4800" b="0" i="0" kern="1200" spc="-61" baseline="0">
                <a:solidFill>
                  <a:schemeClr val="tx1"/>
                </a:solidFill>
                <a:latin typeface="Arial"/>
                <a:ea typeface="+mn-ea"/>
                <a:cs typeface="Arial"/>
              </a:defRPr>
            </a:lvl1pPr>
          </a:lstStyle>
          <a:p>
            <a:pPr algn="ctr"/>
            <a:r>
              <a:rPr lang="en-US" sz="3600" b="1" dirty="0">
                <a:solidFill>
                  <a:srgbClr val="FF0000"/>
                </a:solidFill>
              </a:rPr>
              <a:t>NEED COMMUNITY HELP URGENTLY!!!</a:t>
            </a:r>
          </a:p>
        </p:txBody>
      </p:sp>
    </p:spTree>
    <p:extLst>
      <p:ext uri="{BB962C8B-B14F-4D97-AF65-F5344CB8AC3E}">
        <p14:creationId xmlns:p14="http://schemas.microsoft.com/office/powerpoint/2010/main" val="348603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19" y="637848"/>
            <a:ext cx="13167362" cy="498598"/>
          </a:xfrm>
        </p:spPr>
        <p:txBody>
          <a:bodyPr/>
          <a:lstStyle/>
          <a:p>
            <a:pPr algn="ctr"/>
            <a:r>
              <a:rPr lang="en-US" sz="3600" dirty="0"/>
              <a:t>References</a:t>
            </a:r>
          </a:p>
        </p:txBody>
      </p:sp>
      <p:sp>
        <p:nvSpPr>
          <p:cNvPr id="3" name="Content Placeholder 2"/>
          <p:cNvSpPr>
            <a:spLocks noGrp="1"/>
          </p:cNvSpPr>
          <p:nvPr>
            <p:ph sz="quarter" idx="4294967295"/>
          </p:nvPr>
        </p:nvSpPr>
        <p:spPr>
          <a:xfrm>
            <a:off x="1619794" y="1266171"/>
            <a:ext cx="10135811" cy="6129385"/>
          </a:xfrm>
          <a:prstGeom prst="rect">
            <a:avLst/>
          </a:prstGeom>
        </p:spPr>
        <p:txBody>
          <a:bodyPr/>
          <a:lstStyle/>
          <a:p>
            <a:pPr marL="413386" lvl="1" indent="0">
              <a:buNone/>
            </a:pPr>
            <a:endParaRPr lang="en-US" sz="2400" dirty="0"/>
          </a:p>
          <a:p>
            <a:pPr marL="413386" lvl="1" indent="0">
              <a:buNone/>
            </a:pPr>
            <a:endParaRPr lang="en-US" sz="3600" spc="-61" dirty="0">
              <a:solidFill>
                <a:schemeClr val="tx1"/>
              </a:solidFill>
            </a:endParaRPr>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a:p>
            <a:pPr marL="413386" lvl="1" indent="0">
              <a:buNone/>
            </a:pPr>
            <a:endParaRPr lang="en-US" dirty="0"/>
          </a:p>
        </p:txBody>
      </p:sp>
      <p:sp>
        <p:nvSpPr>
          <p:cNvPr id="8" name="TextBox 7">
            <a:extLst>
              <a:ext uri="{FF2B5EF4-FFF2-40B4-BE49-F238E27FC236}">
                <a16:creationId xmlns:a16="http://schemas.microsoft.com/office/drawing/2014/main" id="{2E504539-C695-1E4A-B41C-4DE9724C0FDC}"/>
              </a:ext>
            </a:extLst>
          </p:cNvPr>
          <p:cNvSpPr txBox="1"/>
          <p:nvPr/>
        </p:nvSpPr>
        <p:spPr>
          <a:xfrm>
            <a:off x="2259874" y="1776549"/>
            <a:ext cx="9901646" cy="3003051"/>
          </a:xfrm>
          <a:prstGeom prst="rect">
            <a:avLst/>
          </a:prstGeom>
          <a:ln>
            <a:noFill/>
          </a:ln>
        </p:spPr>
        <p:txBody>
          <a:bodyPr wrap="square" lIns="45643" tIns="22821" rIns="45643" bIns="22821" rtlCol="0">
            <a:spAutoFit/>
          </a:bodyPr>
          <a:lstStyle/>
          <a:p>
            <a:pPr algn="l">
              <a:lnSpc>
                <a:spcPct val="90000"/>
              </a:lnSpc>
            </a:pPr>
            <a:r>
              <a:rPr lang="en-US" sz="3050" spc="-61" dirty="0">
                <a:latin typeface="Calibri" panose="020F0502020204030204" pitchFamily="34" charset="0"/>
                <a:cs typeface="Calibri" panose="020F0502020204030204" pitchFamily="34" charset="0"/>
              </a:rPr>
              <a:t>TF Architecture –</a:t>
            </a:r>
          </a:p>
          <a:p>
            <a:pPr>
              <a:lnSpc>
                <a:spcPct val="90000"/>
              </a:lnSpc>
            </a:pPr>
            <a:r>
              <a:rPr lang="en-US" sz="3050" spc="-61" dirty="0">
                <a:latin typeface="Calibri" panose="020F0502020204030204" pitchFamily="34" charset="0"/>
                <a:cs typeface="Calibri" panose="020F0502020204030204" pitchFamily="34" charset="0"/>
                <a:hlinkClick r:id="rId2"/>
              </a:rPr>
              <a:t>https://tungstenfabric.github.io/website/Tungsten-Fabric-Architecture.html</a:t>
            </a:r>
            <a:endParaRPr lang="en-US" sz="3050" spc="-61" dirty="0">
              <a:latin typeface="Calibri" panose="020F0502020204030204" pitchFamily="34" charset="0"/>
              <a:cs typeface="Calibri" panose="020F0502020204030204" pitchFamily="34" charset="0"/>
            </a:endParaRPr>
          </a:p>
          <a:p>
            <a:pPr>
              <a:lnSpc>
                <a:spcPct val="90000"/>
              </a:lnSpc>
            </a:pPr>
            <a:endParaRPr lang="en-US" sz="3050" spc="-61" dirty="0">
              <a:latin typeface="Calibri" panose="020F0502020204030204" pitchFamily="34" charset="0"/>
              <a:cs typeface="Calibri" panose="020F0502020204030204" pitchFamily="34" charset="0"/>
            </a:endParaRPr>
          </a:p>
          <a:p>
            <a:pPr>
              <a:lnSpc>
                <a:spcPct val="90000"/>
              </a:lnSpc>
            </a:pPr>
            <a:r>
              <a:rPr lang="en-US" sz="3050" spc="-61" dirty="0">
                <a:latin typeface="Calibri" panose="020F0502020204030204" pitchFamily="34" charset="0"/>
                <a:cs typeface="Calibri" panose="020F0502020204030204" pitchFamily="34" charset="0"/>
              </a:rPr>
              <a:t>Source code –</a:t>
            </a:r>
          </a:p>
          <a:p>
            <a:pPr>
              <a:lnSpc>
                <a:spcPct val="90000"/>
              </a:lnSpc>
            </a:pPr>
            <a:r>
              <a:rPr lang="en-US" sz="3050" spc="-61" dirty="0">
                <a:latin typeface="Calibri" panose="020F0502020204030204" pitchFamily="34" charset="0"/>
                <a:cs typeface="Calibri" panose="020F0502020204030204" pitchFamily="34" charset="0"/>
                <a:hlinkClick r:id="rId3"/>
              </a:rPr>
              <a:t>http://www.github.com/Juniper/contrail-vrouter</a:t>
            </a:r>
            <a:endParaRPr lang="en-US" sz="3050" spc="-61" dirty="0">
              <a:latin typeface="Calibri" panose="020F0502020204030204" pitchFamily="34" charset="0"/>
              <a:cs typeface="Calibri" panose="020F0502020204030204" pitchFamily="34" charset="0"/>
            </a:endParaRPr>
          </a:p>
          <a:p>
            <a:pPr>
              <a:lnSpc>
                <a:spcPct val="90000"/>
              </a:lnSpc>
            </a:pPr>
            <a:endParaRPr lang="en-US" sz="3050" spc="-6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47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233" y="494258"/>
            <a:ext cx="13113700" cy="498598"/>
          </a:xfrm>
        </p:spPr>
        <p:txBody>
          <a:bodyPr/>
          <a:lstStyle/>
          <a:p>
            <a:pPr algn="ctr">
              <a:spcAft>
                <a:spcPts val="631"/>
              </a:spcAft>
            </a:pPr>
            <a:r>
              <a:rPr lang="en-US" sz="3600" dirty="0"/>
              <a:t>Tungsten Fabric Software Stack</a:t>
            </a:r>
            <a:endParaRPr lang="en-US" sz="3600" dirty="0">
              <a:solidFill>
                <a:srgbClr val="807F83">
                  <a:lumMod val="75000"/>
                </a:srgbClr>
              </a:solidFill>
            </a:endParaRPr>
          </a:p>
        </p:txBody>
      </p:sp>
      <p:sp>
        <p:nvSpPr>
          <p:cNvPr id="22591" name="Rectangle 63"/>
          <p:cNvSpPr>
            <a:spLocks noChangeArrowheads="1"/>
          </p:cNvSpPr>
          <p:nvPr/>
        </p:nvSpPr>
        <p:spPr bwMode="auto">
          <a:xfrm>
            <a:off x="1828801" y="-267765"/>
            <a:ext cx="221664" cy="535531"/>
          </a:xfrm>
          <a:prstGeom prst="rect">
            <a:avLst/>
          </a:prstGeom>
          <a:noFill/>
          <a:ln w="9525">
            <a:noFill/>
            <a:miter lim="800000"/>
            <a:headEnd/>
            <a:tailEnd/>
          </a:ln>
          <a:effectLst/>
        </p:spPr>
        <p:txBody>
          <a:bodyPr vert="horz" wrap="none" lIns="109728" tIns="54864" rIns="109728" bIns="54864" numCol="1" anchor="ctr" anchorCtr="0" compatLnSpc="1">
            <a:prstTxWarp prst="textNoShape">
              <a:avLst/>
            </a:prstTxWarp>
            <a:spAutoFit/>
          </a:bodyPr>
          <a:lstStyle/>
          <a:p>
            <a:endParaRPr lang="en-US" sz="2760" b="1" dirty="0"/>
          </a:p>
        </p:txBody>
      </p:sp>
      <p:sp>
        <p:nvSpPr>
          <p:cNvPr id="50400" name="Rectangle 224"/>
          <p:cNvSpPr>
            <a:spLocks noChangeArrowheads="1"/>
          </p:cNvSpPr>
          <p:nvPr/>
        </p:nvSpPr>
        <p:spPr bwMode="auto">
          <a:xfrm>
            <a:off x="8778173" y="6469380"/>
            <a:ext cx="1141096" cy="66294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ct val="0"/>
              </a:spcAft>
            </a:pPr>
            <a:endParaRPr lang="en-US" sz="2160" b="1" dirty="0">
              <a:latin typeface="Arial" pitchFamily="34" charset="0"/>
              <a:cs typeface="Arial" pitchFamily="34" charset="0"/>
            </a:endParaRPr>
          </a:p>
        </p:txBody>
      </p:sp>
      <p:sp>
        <p:nvSpPr>
          <p:cNvPr id="50401" name="Rectangle 225"/>
          <p:cNvSpPr>
            <a:spLocks noChangeArrowheads="1"/>
          </p:cNvSpPr>
          <p:nvPr/>
        </p:nvSpPr>
        <p:spPr bwMode="auto">
          <a:xfrm>
            <a:off x="8637203" y="6610351"/>
            <a:ext cx="1139190" cy="65913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ct val="0"/>
              </a:spcAft>
            </a:pPr>
            <a:endParaRPr lang="en-US" sz="2160" b="1" dirty="0">
              <a:latin typeface="Arial" pitchFamily="34" charset="0"/>
              <a:cs typeface="Arial" pitchFamily="34" charset="0"/>
            </a:endParaRPr>
          </a:p>
        </p:txBody>
      </p:sp>
      <p:sp>
        <p:nvSpPr>
          <p:cNvPr id="50402" name="Rectangle 226"/>
          <p:cNvSpPr>
            <a:spLocks noChangeArrowheads="1"/>
          </p:cNvSpPr>
          <p:nvPr/>
        </p:nvSpPr>
        <p:spPr bwMode="auto">
          <a:xfrm>
            <a:off x="4503353" y="6469380"/>
            <a:ext cx="1141096" cy="66294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ct val="0"/>
              </a:spcAft>
            </a:pPr>
            <a:endParaRPr lang="en-US" sz="2160" b="1" dirty="0">
              <a:latin typeface="Arial" pitchFamily="34" charset="0"/>
              <a:cs typeface="Arial" pitchFamily="34" charset="0"/>
            </a:endParaRPr>
          </a:p>
        </p:txBody>
      </p:sp>
      <p:sp>
        <p:nvSpPr>
          <p:cNvPr id="50403" name="Rectangle 227"/>
          <p:cNvSpPr>
            <a:spLocks noChangeArrowheads="1"/>
          </p:cNvSpPr>
          <p:nvPr/>
        </p:nvSpPr>
        <p:spPr bwMode="auto">
          <a:xfrm>
            <a:off x="4362383" y="6610351"/>
            <a:ext cx="1139190" cy="65913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ct val="0"/>
              </a:spcAft>
            </a:pPr>
            <a:endParaRPr lang="en-US" sz="2160" b="1" dirty="0">
              <a:latin typeface="Arial" pitchFamily="34" charset="0"/>
              <a:cs typeface="Arial" pitchFamily="34" charset="0"/>
            </a:endParaRPr>
          </a:p>
        </p:txBody>
      </p:sp>
      <p:cxnSp>
        <p:nvCxnSpPr>
          <p:cNvPr id="50404" name="AutoShape 228"/>
          <p:cNvCxnSpPr>
            <a:cxnSpLocks noChangeShapeType="1"/>
          </p:cNvCxnSpPr>
          <p:nvPr/>
        </p:nvCxnSpPr>
        <p:spPr bwMode="auto">
          <a:xfrm>
            <a:off x="4636703" y="1514476"/>
            <a:ext cx="0" cy="5246370"/>
          </a:xfrm>
          <a:prstGeom prst="straightConnector1">
            <a:avLst/>
          </a:prstGeom>
          <a:noFill/>
          <a:ln w="28575">
            <a:solidFill>
              <a:schemeClr val="tx1">
                <a:lumMod val="50000"/>
              </a:schemeClr>
            </a:solidFill>
            <a:round/>
            <a:headEnd/>
            <a:tailEnd type="triangle" w="med" len="med"/>
          </a:ln>
        </p:spPr>
      </p:cxnSp>
      <p:cxnSp>
        <p:nvCxnSpPr>
          <p:cNvPr id="50405" name="AutoShape 229"/>
          <p:cNvCxnSpPr>
            <a:cxnSpLocks noChangeShapeType="1"/>
          </p:cNvCxnSpPr>
          <p:nvPr/>
        </p:nvCxnSpPr>
        <p:spPr bwMode="auto">
          <a:xfrm>
            <a:off x="9471593" y="1525906"/>
            <a:ext cx="11430" cy="5229224"/>
          </a:xfrm>
          <a:prstGeom prst="straightConnector1">
            <a:avLst/>
          </a:prstGeom>
          <a:noFill/>
          <a:ln w="28575">
            <a:solidFill>
              <a:schemeClr val="tx1">
                <a:lumMod val="50000"/>
              </a:schemeClr>
            </a:solidFill>
            <a:round/>
            <a:headEnd/>
            <a:tailEnd type="triangle" w="med" len="med"/>
          </a:ln>
        </p:spPr>
      </p:cxnSp>
      <p:sp>
        <p:nvSpPr>
          <p:cNvPr id="50406" name="Rectangle 230"/>
          <p:cNvSpPr>
            <a:spLocks noChangeArrowheads="1"/>
          </p:cNvSpPr>
          <p:nvPr/>
        </p:nvSpPr>
        <p:spPr bwMode="auto">
          <a:xfrm>
            <a:off x="5074853" y="2331720"/>
            <a:ext cx="3989070" cy="3703320"/>
          </a:xfrm>
          <a:prstGeom prst="rect">
            <a:avLst/>
          </a:prstGeom>
          <a:noFill/>
          <a:ln w="19050">
            <a:solidFill>
              <a:srgbClr val="000000"/>
            </a:solidFill>
            <a:prstDash val="sysDash"/>
            <a:miter lim="800000"/>
            <a:headEnd/>
            <a:tailEnd/>
          </a:ln>
        </p:spPr>
        <p:txBody>
          <a:bodyPr vert="horz" wrap="square" lIns="0" tIns="0" rIns="0" bIns="0" numCol="1" anchor="t" anchorCtr="0" compatLnSpc="1">
            <a:prstTxWarp prst="textNoShape">
              <a:avLst/>
            </a:prstTxWarp>
          </a:bodyPr>
          <a:lstStyle/>
          <a:p>
            <a:pPr defTabSz="1097280" fontAlgn="base">
              <a:spcBef>
                <a:spcPct val="0"/>
              </a:spcBef>
              <a:spcAft>
                <a:spcPts val="1200"/>
              </a:spcAft>
            </a:pPr>
            <a:endParaRPr lang="en-US" sz="2160" b="1" dirty="0">
              <a:latin typeface="Arial" pitchFamily="34" charset="0"/>
              <a:cs typeface="Arial" pitchFamily="34" charset="0"/>
            </a:endParaRPr>
          </a:p>
        </p:txBody>
      </p:sp>
      <p:sp>
        <p:nvSpPr>
          <p:cNvPr id="50407" name="Rectangle 231"/>
          <p:cNvSpPr>
            <a:spLocks noChangeArrowheads="1"/>
          </p:cNvSpPr>
          <p:nvPr/>
        </p:nvSpPr>
        <p:spPr bwMode="auto">
          <a:xfrm>
            <a:off x="5358699" y="3608070"/>
            <a:ext cx="1141094" cy="85344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Configuration </a:t>
            </a:r>
            <a:br>
              <a:rPr lang="en-US" sz="1080" b="1" dirty="0">
                <a:latin typeface="Calibri" pitchFamily="34" charset="0"/>
                <a:cs typeface="Arial" pitchFamily="34" charset="0"/>
              </a:rPr>
            </a:br>
            <a:r>
              <a:rPr lang="en-US" sz="1080" b="1" dirty="0">
                <a:latin typeface="Calibri" pitchFamily="34" charset="0"/>
                <a:cs typeface="Arial" pitchFamily="34" charset="0"/>
              </a:rPr>
              <a:t>Node</a:t>
            </a:r>
            <a:endParaRPr lang="en-US" sz="2160" b="1" dirty="0">
              <a:latin typeface="Arial" pitchFamily="34" charset="0"/>
              <a:cs typeface="Arial" pitchFamily="34" charset="0"/>
            </a:endParaRPr>
          </a:p>
        </p:txBody>
      </p:sp>
      <p:sp>
        <p:nvSpPr>
          <p:cNvPr id="50408" name="Rectangle 232"/>
          <p:cNvSpPr>
            <a:spLocks noChangeArrowheads="1"/>
          </p:cNvSpPr>
          <p:nvPr/>
        </p:nvSpPr>
        <p:spPr bwMode="auto">
          <a:xfrm>
            <a:off x="7638983" y="3608070"/>
            <a:ext cx="1139190" cy="85344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Configuration </a:t>
            </a:r>
            <a:br>
              <a:rPr lang="en-US" sz="1080" b="1" dirty="0">
                <a:latin typeface="Calibri" pitchFamily="34" charset="0"/>
                <a:cs typeface="Arial" pitchFamily="34" charset="0"/>
              </a:rPr>
            </a:br>
            <a:r>
              <a:rPr lang="en-US" sz="1080" b="1" dirty="0">
                <a:latin typeface="Calibri" pitchFamily="34" charset="0"/>
                <a:cs typeface="Arial" pitchFamily="34" charset="0"/>
              </a:rPr>
              <a:t>Node</a:t>
            </a:r>
            <a:endParaRPr lang="en-US" sz="2160" b="1" dirty="0">
              <a:latin typeface="Arial" pitchFamily="34" charset="0"/>
              <a:cs typeface="Arial" pitchFamily="34" charset="0"/>
            </a:endParaRPr>
          </a:p>
        </p:txBody>
      </p:sp>
      <p:sp>
        <p:nvSpPr>
          <p:cNvPr id="50409" name="Rectangle 233"/>
          <p:cNvSpPr>
            <a:spLocks noChangeArrowheads="1"/>
          </p:cNvSpPr>
          <p:nvPr/>
        </p:nvSpPr>
        <p:spPr bwMode="auto">
          <a:xfrm>
            <a:off x="5358699" y="4954906"/>
            <a:ext cx="1141094" cy="855344"/>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Control </a:t>
            </a:r>
            <a:br>
              <a:rPr lang="en-US" sz="1080" b="1" dirty="0">
                <a:latin typeface="Calibri" pitchFamily="34" charset="0"/>
                <a:cs typeface="Arial" pitchFamily="34" charset="0"/>
              </a:rPr>
            </a:br>
            <a:r>
              <a:rPr lang="en-US" sz="1080" b="1" dirty="0">
                <a:latin typeface="Calibri" pitchFamily="34" charset="0"/>
                <a:cs typeface="Arial" pitchFamily="34" charset="0"/>
              </a:rPr>
              <a:t>Node</a:t>
            </a:r>
            <a:endParaRPr lang="en-US" sz="2160" b="1" dirty="0">
              <a:latin typeface="Arial" pitchFamily="34" charset="0"/>
              <a:cs typeface="Arial" pitchFamily="34" charset="0"/>
            </a:endParaRPr>
          </a:p>
        </p:txBody>
      </p:sp>
      <p:sp>
        <p:nvSpPr>
          <p:cNvPr id="50410" name="Rectangle 234"/>
          <p:cNvSpPr>
            <a:spLocks noChangeArrowheads="1"/>
          </p:cNvSpPr>
          <p:nvPr/>
        </p:nvSpPr>
        <p:spPr bwMode="auto">
          <a:xfrm>
            <a:off x="7638983" y="4954906"/>
            <a:ext cx="1139190" cy="855344"/>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Control</a:t>
            </a:r>
            <a:br>
              <a:rPr lang="en-US" sz="1080" b="1" dirty="0">
                <a:latin typeface="Calibri" pitchFamily="34" charset="0"/>
                <a:cs typeface="Arial" pitchFamily="34" charset="0"/>
              </a:rPr>
            </a:br>
            <a:r>
              <a:rPr lang="en-US" sz="1080" b="1" dirty="0">
                <a:latin typeface="Calibri" pitchFamily="34" charset="0"/>
                <a:cs typeface="Arial" pitchFamily="34" charset="0"/>
              </a:rPr>
              <a:t>Node</a:t>
            </a:r>
            <a:endParaRPr lang="en-US" sz="2160" b="1" dirty="0">
              <a:latin typeface="Arial" pitchFamily="34" charset="0"/>
              <a:cs typeface="Arial" pitchFamily="34" charset="0"/>
            </a:endParaRPr>
          </a:p>
        </p:txBody>
      </p:sp>
      <p:sp>
        <p:nvSpPr>
          <p:cNvPr id="50411" name="Rectangle 235"/>
          <p:cNvSpPr>
            <a:spLocks noChangeArrowheads="1"/>
          </p:cNvSpPr>
          <p:nvPr/>
        </p:nvSpPr>
        <p:spPr bwMode="auto">
          <a:xfrm>
            <a:off x="4219509" y="6753226"/>
            <a:ext cx="1139190" cy="653414"/>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Compute</a:t>
            </a:r>
            <a:br>
              <a:rPr lang="en-US" sz="1080" b="1" dirty="0">
                <a:latin typeface="Calibri" pitchFamily="34" charset="0"/>
                <a:cs typeface="Arial" pitchFamily="34" charset="0"/>
              </a:rPr>
            </a:br>
            <a:r>
              <a:rPr lang="en-US" sz="1080" b="1" dirty="0">
                <a:latin typeface="Calibri" pitchFamily="34" charset="0"/>
                <a:cs typeface="Arial" pitchFamily="34" charset="0"/>
              </a:rPr>
              <a:t>Node</a:t>
            </a:r>
            <a:br>
              <a:rPr lang="en-US" sz="1080" b="1" dirty="0">
                <a:latin typeface="Calibri" pitchFamily="34" charset="0"/>
                <a:cs typeface="Arial" pitchFamily="34" charset="0"/>
              </a:rPr>
            </a:br>
            <a:r>
              <a:rPr lang="en-US" sz="1080" b="1" dirty="0">
                <a:latin typeface="Calibri" pitchFamily="34" charset="0"/>
                <a:cs typeface="Arial" pitchFamily="34" charset="0"/>
              </a:rPr>
              <a:t>(Virtual Router)</a:t>
            </a:r>
            <a:endParaRPr lang="en-US" sz="2160" b="1" dirty="0">
              <a:latin typeface="Arial" pitchFamily="34" charset="0"/>
              <a:cs typeface="Arial" pitchFamily="34" charset="0"/>
            </a:endParaRPr>
          </a:p>
        </p:txBody>
      </p:sp>
      <p:sp>
        <p:nvSpPr>
          <p:cNvPr id="50412" name="Rectangle 236"/>
          <p:cNvSpPr>
            <a:spLocks noChangeArrowheads="1"/>
          </p:cNvSpPr>
          <p:nvPr/>
        </p:nvSpPr>
        <p:spPr bwMode="auto">
          <a:xfrm>
            <a:off x="8494329" y="6753226"/>
            <a:ext cx="1139190" cy="653414"/>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Service</a:t>
            </a:r>
            <a:br>
              <a:rPr lang="en-US" sz="1080" b="1" dirty="0">
                <a:latin typeface="Calibri" pitchFamily="34" charset="0"/>
                <a:cs typeface="Arial" pitchFamily="34" charset="0"/>
              </a:rPr>
            </a:br>
            <a:r>
              <a:rPr lang="en-US" sz="1080" b="1" dirty="0">
                <a:latin typeface="Calibri" pitchFamily="34" charset="0"/>
                <a:cs typeface="Arial" pitchFamily="34" charset="0"/>
              </a:rPr>
              <a:t>Node</a:t>
            </a:r>
            <a:br>
              <a:rPr lang="en-US" sz="1080" b="1" dirty="0">
                <a:latin typeface="Calibri" pitchFamily="34" charset="0"/>
                <a:cs typeface="Arial" pitchFamily="34" charset="0"/>
              </a:rPr>
            </a:br>
            <a:r>
              <a:rPr lang="en-US" sz="1080" b="1" dirty="0">
                <a:latin typeface="Calibri" pitchFamily="34" charset="0"/>
                <a:cs typeface="Arial" pitchFamily="34" charset="0"/>
              </a:rPr>
              <a:t>(SRX, Firefly, JSP, ...)</a:t>
            </a:r>
            <a:endParaRPr lang="en-US" sz="2160" b="1" dirty="0">
              <a:latin typeface="Arial" pitchFamily="34" charset="0"/>
              <a:cs typeface="Arial" pitchFamily="34" charset="0"/>
            </a:endParaRPr>
          </a:p>
        </p:txBody>
      </p:sp>
      <p:cxnSp>
        <p:nvCxnSpPr>
          <p:cNvPr id="50413" name="AutoShape 237"/>
          <p:cNvCxnSpPr>
            <a:cxnSpLocks noChangeShapeType="1"/>
            <a:endCxn id="50409" idx="2"/>
          </p:cNvCxnSpPr>
          <p:nvPr/>
        </p:nvCxnSpPr>
        <p:spPr bwMode="auto">
          <a:xfrm flipV="1">
            <a:off x="4789103" y="5810251"/>
            <a:ext cx="1140143" cy="931547"/>
          </a:xfrm>
          <a:prstGeom prst="straightConnector1">
            <a:avLst/>
          </a:prstGeom>
          <a:noFill/>
          <a:ln w="28575">
            <a:solidFill>
              <a:srgbClr val="000000"/>
            </a:solidFill>
            <a:round/>
            <a:headEnd type="triangle" w="med" len="med"/>
            <a:tailEnd type="triangle" w="med" len="med"/>
          </a:ln>
        </p:spPr>
      </p:cxnSp>
      <p:cxnSp>
        <p:nvCxnSpPr>
          <p:cNvPr id="50414" name="AutoShape 238"/>
          <p:cNvCxnSpPr>
            <a:cxnSpLocks noChangeShapeType="1"/>
          </p:cNvCxnSpPr>
          <p:nvPr/>
        </p:nvCxnSpPr>
        <p:spPr bwMode="auto">
          <a:xfrm flipH="1" flipV="1">
            <a:off x="5928293" y="5821680"/>
            <a:ext cx="3135630" cy="920116"/>
          </a:xfrm>
          <a:prstGeom prst="straightConnector1">
            <a:avLst/>
          </a:prstGeom>
          <a:noFill/>
          <a:ln w="28575">
            <a:solidFill>
              <a:srgbClr val="000000"/>
            </a:solidFill>
            <a:round/>
            <a:headEnd type="triangle" w="med" len="med"/>
            <a:tailEnd type="triangle" w="med" len="med"/>
          </a:ln>
        </p:spPr>
      </p:cxnSp>
      <p:cxnSp>
        <p:nvCxnSpPr>
          <p:cNvPr id="50415" name="AutoShape 239"/>
          <p:cNvCxnSpPr>
            <a:cxnSpLocks noChangeShapeType="1"/>
          </p:cNvCxnSpPr>
          <p:nvPr/>
        </p:nvCxnSpPr>
        <p:spPr bwMode="auto">
          <a:xfrm flipV="1">
            <a:off x="4789103" y="5821680"/>
            <a:ext cx="3419476" cy="920116"/>
          </a:xfrm>
          <a:prstGeom prst="straightConnector1">
            <a:avLst/>
          </a:prstGeom>
          <a:noFill/>
          <a:ln w="28575">
            <a:solidFill>
              <a:srgbClr val="000000"/>
            </a:solidFill>
            <a:round/>
            <a:headEnd type="triangle" w="med" len="med"/>
            <a:tailEnd type="triangle" w="med" len="med"/>
          </a:ln>
        </p:spPr>
      </p:cxnSp>
      <p:cxnSp>
        <p:nvCxnSpPr>
          <p:cNvPr id="50416" name="AutoShape 240"/>
          <p:cNvCxnSpPr>
            <a:cxnSpLocks noChangeShapeType="1"/>
          </p:cNvCxnSpPr>
          <p:nvPr/>
        </p:nvCxnSpPr>
        <p:spPr bwMode="auto">
          <a:xfrm flipH="1" flipV="1">
            <a:off x="8208579" y="5821680"/>
            <a:ext cx="855344" cy="920116"/>
          </a:xfrm>
          <a:prstGeom prst="straightConnector1">
            <a:avLst/>
          </a:prstGeom>
          <a:noFill/>
          <a:ln w="28575">
            <a:solidFill>
              <a:srgbClr val="000000"/>
            </a:solidFill>
            <a:round/>
            <a:headEnd type="triangle" w="med" len="med"/>
            <a:tailEnd type="triangle" w="med" len="med"/>
          </a:ln>
        </p:spPr>
      </p:cxnSp>
      <p:cxnSp>
        <p:nvCxnSpPr>
          <p:cNvPr id="50417" name="AutoShape 241"/>
          <p:cNvCxnSpPr>
            <a:cxnSpLocks noChangeShapeType="1"/>
          </p:cNvCxnSpPr>
          <p:nvPr/>
        </p:nvCxnSpPr>
        <p:spPr bwMode="auto">
          <a:xfrm flipV="1">
            <a:off x="5928293" y="4472940"/>
            <a:ext cx="1906" cy="470536"/>
          </a:xfrm>
          <a:prstGeom prst="straightConnector1">
            <a:avLst/>
          </a:prstGeom>
          <a:noFill/>
          <a:ln w="28575">
            <a:solidFill>
              <a:srgbClr val="000000"/>
            </a:solidFill>
            <a:round/>
            <a:headEnd type="triangle" w="med" len="med"/>
            <a:tailEnd type="triangle" w="med" len="med"/>
          </a:ln>
        </p:spPr>
      </p:cxnSp>
      <p:sp>
        <p:nvSpPr>
          <p:cNvPr id="50418" name="Rectangle 242"/>
          <p:cNvSpPr>
            <a:spLocks noChangeArrowheads="1"/>
          </p:cNvSpPr>
          <p:nvPr/>
        </p:nvSpPr>
        <p:spPr bwMode="auto">
          <a:xfrm>
            <a:off x="7638983" y="2533650"/>
            <a:ext cx="1139190" cy="85344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Analytics </a:t>
            </a:r>
            <a:br>
              <a:rPr lang="en-US" sz="1080" b="1" dirty="0">
                <a:latin typeface="Calibri" pitchFamily="34" charset="0"/>
                <a:cs typeface="Arial" pitchFamily="34" charset="0"/>
              </a:rPr>
            </a:br>
            <a:r>
              <a:rPr lang="en-US" sz="1080" b="1" dirty="0">
                <a:latin typeface="Calibri" pitchFamily="34" charset="0"/>
                <a:cs typeface="Arial" pitchFamily="34" charset="0"/>
              </a:rPr>
              <a:t>Node</a:t>
            </a:r>
            <a:endParaRPr lang="en-US" sz="2160" b="1" dirty="0">
              <a:latin typeface="Arial" pitchFamily="34" charset="0"/>
              <a:cs typeface="Arial" pitchFamily="34" charset="0"/>
            </a:endParaRPr>
          </a:p>
        </p:txBody>
      </p:sp>
      <p:sp>
        <p:nvSpPr>
          <p:cNvPr id="50419" name="Rectangle 243"/>
          <p:cNvSpPr>
            <a:spLocks noChangeArrowheads="1"/>
          </p:cNvSpPr>
          <p:nvPr/>
        </p:nvSpPr>
        <p:spPr bwMode="auto">
          <a:xfrm>
            <a:off x="5358699" y="2533650"/>
            <a:ext cx="1141094" cy="85344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Analytics </a:t>
            </a:r>
            <a:br>
              <a:rPr lang="en-US" sz="1080" b="1" dirty="0">
                <a:latin typeface="Calibri" pitchFamily="34" charset="0"/>
                <a:cs typeface="Arial" pitchFamily="34" charset="0"/>
              </a:rPr>
            </a:br>
            <a:r>
              <a:rPr lang="en-US" sz="1080" b="1" dirty="0">
                <a:latin typeface="Calibri" pitchFamily="34" charset="0"/>
                <a:cs typeface="Arial" pitchFamily="34" charset="0"/>
              </a:rPr>
              <a:t>Node</a:t>
            </a:r>
            <a:endParaRPr lang="en-US" sz="2160" b="1" dirty="0">
              <a:latin typeface="Arial" pitchFamily="34" charset="0"/>
              <a:cs typeface="Arial" pitchFamily="34" charset="0"/>
            </a:endParaRPr>
          </a:p>
        </p:txBody>
      </p:sp>
      <p:cxnSp>
        <p:nvCxnSpPr>
          <p:cNvPr id="50420" name="AutoShape 244"/>
          <p:cNvCxnSpPr>
            <a:cxnSpLocks noChangeShapeType="1"/>
          </p:cNvCxnSpPr>
          <p:nvPr/>
        </p:nvCxnSpPr>
        <p:spPr bwMode="auto">
          <a:xfrm flipV="1">
            <a:off x="8208579" y="4472940"/>
            <a:ext cx="1904" cy="470536"/>
          </a:xfrm>
          <a:prstGeom prst="straightConnector1">
            <a:avLst/>
          </a:prstGeom>
          <a:noFill/>
          <a:ln w="28575">
            <a:solidFill>
              <a:srgbClr val="000000"/>
            </a:solidFill>
            <a:round/>
            <a:headEnd type="triangle" w="med" len="med"/>
            <a:tailEnd type="triangle" w="med" len="med"/>
          </a:ln>
        </p:spPr>
      </p:cxnSp>
      <p:cxnSp>
        <p:nvCxnSpPr>
          <p:cNvPr id="50421" name="AutoShape 245"/>
          <p:cNvCxnSpPr>
            <a:cxnSpLocks noChangeShapeType="1"/>
          </p:cNvCxnSpPr>
          <p:nvPr/>
        </p:nvCxnSpPr>
        <p:spPr bwMode="auto">
          <a:xfrm flipV="1">
            <a:off x="5928293" y="4472940"/>
            <a:ext cx="2280286" cy="470536"/>
          </a:xfrm>
          <a:prstGeom prst="straightConnector1">
            <a:avLst/>
          </a:prstGeom>
          <a:noFill/>
          <a:ln w="28575">
            <a:solidFill>
              <a:srgbClr val="000000"/>
            </a:solidFill>
            <a:round/>
            <a:headEnd type="triangle" w="med" len="med"/>
            <a:tailEnd type="triangle" w="med" len="med"/>
          </a:ln>
        </p:spPr>
      </p:cxnSp>
      <p:cxnSp>
        <p:nvCxnSpPr>
          <p:cNvPr id="50422" name="AutoShape 246"/>
          <p:cNvCxnSpPr>
            <a:cxnSpLocks noChangeShapeType="1"/>
          </p:cNvCxnSpPr>
          <p:nvPr/>
        </p:nvCxnSpPr>
        <p:spPr bwMode="auto">
          <a:xfrm flipH="1" flipV="1">
            <a:off x="5928293" y="4472940"/>
            <a:ext cx="2280286" cy="470536"/>
          </a:xfrm>
          <a:prstGeom prst="straightConnector1">
            <a:avLst/>
          </a:prstGeom>
          <a:noFill/>
          <a:ln w="28575">
            <a:solidFill>
              <a:srgbClr val="000000"/>
            </a:solidFill>
            <a:round/>
            <a:headEnd type="triangle" w="med" len="med"/>
            <a:tailEnd type="triangle" w="med" len="med"/>
          </a:ln>
        </p:spPr>
      </p:cxnSp>
      <p:grpSp>
        <p:nvGrpSpPr>
          <p:cNvPr id="50423" name="Group 247"/>
          <p:cNvGrpSpPr>
            <a:grpSpLocks/>
          </p:cNvGrpSpPr>
          <p:nvPr/>
        </p:nvGrpSpPr>
        <p:grpSpPr bwMode="auto">
          <a:xfrm flipV="1">
            <a:off x="6869363" y="3105150"/>
            <a:ext cx="426720" cy="53340"/>
            <a:chOff x="6676" y="-449"/>
            <a:chExt cx="1309" cy="187"/>
          </a:xfrm>
        </p:grpSpPr>
        <p:sp>
          <p:nvSpPr>
            <p:cNvPr id="50424" name="Oval 248"/>
            <p:cNvSpPr>
              <a:spLocks noChangeArrowheads="1"/>
            </p:cNvSpPr>
            <p:nvPr/>
          </p:nvSpPr>
          <p:spPr bwMode="auto">
            <a:xfrm>
              <a:off x="6676"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sp>
          <p:nvSpPr>
            <p:cNvPr id="50425" name="Oval 249"/>
            <p:cNvSpPr>
              <a:spLocks noChangeArrowheads="1"/>
            </p:cNvSpPr>
            <p:nvPr/>
          </p:nvSpPr>
          <p:spPr bwMode="auto">
            <a:xfrm>
              <a:off x="7050"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sp>
          <p:nvSpPr>
            <p:cNvPr id="50426" name="Oval 250"/>
            <p:cNvSpPr>
              <a:spLocks noChangeArrowheads="1"/>
            </p:cNvSpPr>
            <p:nvPr/>
          </p:nvSpPr>
          <p:spPr bwMode="auto">
            <a:xfrm>
              <a:off x="7424"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sp>
          <p:nvSpPr>
            <p:cNvPr id="50427" name="Oval 251"/>
            <p:cNvSpPr>
              <a:spLocks noChangeArrowheads="1"/>
            </p:cNvSpPr>
            <p:nvPr/>
          </p:nvSpPr>
          <p:spPr bwMode="auto">
            <a:xfrm>
              <a:off x="7798"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grpSp>
      <p:grpSp>
        <p:nvGrpSpPr>
          <p:cNvPr id="50428" name="Group 252"/>
          <p:cNvGrpSpPr>
            <a:grpSpLocks/>
          </p:cNvGrpSpPr>
          <p:nvPr/>
        </p:nvGrpSpPr>
        <p:grpSpPr bwMode="auto">
          <a:xfrm flipV="1">
            <a:off x="6869363" y="4301490"/>
            <a:ext cx="426720" cy="53340"/>
            <a:chOff x="6676" y="-449"/>
            <a:chExt cx="1309" cy="187"/>
          </a:xfrm>
        </p:grpSpPr>
        <p:sp>
          <p:nvSpPr>
            <p:cNvPr id="50429" name="Oval 253"/>
            <p:cNvSpPr>
              <a:spLocks noChangeArrowheads="1"/>
            </p:cNvSpPr>
            <p:nvPr/>
          </p:nvSpPr>
          <p:spPr bwMode="auto">
            <a:xfrm>
              <a:off x="6676"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sp>
          <p:nvSpPr>
            <p:cNvPr id="50430" name="Oval 254"/>
            <p:cNvSpPr>
              <a:spLocks noChangeArrowheads="1"/>
            </p:cNvSpPr>
            <p:nvPr/>
          </p:nvSpPr>
          <p:spPr bwMode="auto">
            <a:xfrm>
              <a:off x="7050"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sp>
          <p:nvSpPr>
            <p:cNvPr id="50431" name="Oval 255"/>
            <p:cNvSpPr>
              <a:spLocks noChangeArrowheads="1"/>
            </p:cNvSpPr>
            <p:nvPr/>
          </p:nvSpPr>
          <p:spPr bwMode="auto">
            <a:xfrm>
              <a:off x="7424"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sp>
          <p:nvSpPr>
            <p:cNvPr id="50432" name="Oval 256"/>
            <p:cNvSpPr>
              <a:spLocks noChangeArrowheads="1"/>
            </p:cNvSpPr>
            <p:nvPr/>
          </p:nvSpPr>
          <p:spPr bwMode="auto">
            <a:xfrm>
              <a:off x="7798"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grpSp>
      <p:grpSp>
        <p:nvGrpSpPr>
          <p:cNvPr id="50433" name="Group 257"/>
          <p:cNvGrpSpPr>
            <a:grpSpLocks/>
          </p:cNvGrpSpPr>
          <p:nvPr/>
        </p:nvGrpSpPr>
        <p:grpSpPr bwMode="auto">
          <a:xfrm flipV="1">
            <a:off x="6869363" y="5648326"/>
            <a:ext cx="426720" cy="55244"/>
            <a:chOff x="6676" y="-449"/>
            <a:chExt cx="1309" cy="187"/>
          </a:xfrm>
        </p:grpSpPr>
        <p:sp>
          <p:nvSpPr>
            <p:cNvPr id="50434" name="Oval 258"/>
            <p:cNvSpPr>
              <a:spLocks noChangeArrowheads="1"/>
            </p:cNvSpPr>
            <p:nvPr/>
          </p:nvSpPr>
          <p:spPr bwMode="auto">
            <a:xfrm>
              <a:off x="6676"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sp>
          <p:nvSpPr>
            <p:cNvPr id="50435" name="Oval 259"/>
            <p:cNvSpPr>
              <a:spLocks noChangeArrowheads="1"/>
            </p:cNvSpPr>
            <p:nvPr/>
          </p:nvSpPr>
          <p:spPr bwMode="auto">
            <a:xfrm>
              <a:off x="7050"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sp>
          <p:nvSpPr>
            <p:cNvPr id="50436" name="Oval 260"/>
            <p:cNvSpPr>
              <a:spLocks noChangeArrowheads="1"/>
            </p:cNvSpPr>
            <p:nvPr/>
          </p:nvSpPr>
          <p:spPr bwMode="auto">
            <a:xfrm>
              <a:off x="7424"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sp>
          <p:nvSpPr>
            <p:cNvPr id="50437" name="Oval 261"/>
            <p:cNvSpPr>
              <a:spLocks noChangeArrowheads="1"/>
            </p:cNvSpPr>
            <p:nvPr/>
          </p:nvSpPr>
          <p:spPr bwMode="auto">
            <a:xfrm>
              <a:off x="7798" y="-449"/>
              <a:ext cx="187" cy="187"/>
            </a:xfrm>
            <a:prstGeom prst="ellipse">
              <a:avLst/>
            </a:prstGeom>
            <a:solidFill>
              <a:srgbClr val="000000"/>
            </a:solidFill>
            <a:ln w="28575">
              <a:noFill/>
              <a:round/>
              <a:headEnd/>
              <a:tailEnd/>
            </a:ln>
          </p:spPr>
          <p:txBody>
            <a:bodyPr vert="horz" wrap="square" lIns="109728" tIns="54864" rIns="109728" bIns="54864" numCol="1" anchor="ctr" anchorCtr="0" compatLnSpc="1">
              <a:prstTxWarp prst="textNoShape">
                <a:avLst/>
              </a:prstTxWarp>
            </a:bodyPr>
            <a:lstStyle/>
            <a:p>
              <a:endParaRPr lang="en-US" sz="2760" b="1" dirty="0"/>
            </a:p>
          </p:txBody>
        </p:sp>
      </p:grpSp>
      <p:sp>
        <p:nvSpPr>
          <p:cNvPr id="50438" name="Rectangle 262"/>
          <p:cNvSpPr>
            <a:spLocks noChangeArrowheads="1"/>
          </p:cNvSpPr>
          <p:nvPr/>
        </p:nvSpPr>
        <p:spPr bwMode="auto">
          <a:xfrm>
            <a:off x="6640763" y="6469380"/>
            <a:ext cx="1141096" cy="66294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ct val="0"/>
              </a:spcAft>
            </a:pPr>
            <a:endParaRPr lang="en-US" sz="2160" b="1" dirty="0">
              <a:latin typeface="Arial" pitchFamily="34" charset="0"/>
              <a:cs typeface="Arial" pitchFamily="34" charset="0"/>
            </a:endParaRPr>
          </a:p>
        </p:txBody>
      </p:sp>
      <p:sp>
        <p:nvSpPr>
          <p:cNvPr id="50439" name="Rectangle 263"/>
          <p:cNvSpPr>
            <a:spLocks noChangeArrowheads="1"/>
          </p:cNvSpPr>
          <p:nvPr/>
        </p:nvSpPr>
        <p:spPr bwMode="auto">
          <a:xfrm>
            <a:off x="6499793" y="6610351"/>
            <a:ext cx="1139190" cy="65913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ct val="0"/>
              </a:spcAft>
            </a:pPr>
            <a:endParaRPr lang="en-US" sz="2160" b="1" dirty="0">
              <a:latin typeface="Arial" pitchFamily="34" charset="0"/>
              <a:cs typeface="Arial" pitchFamily="34" charset="0"/>
            </a:endParaRPr>
          </a:p>
        </p:txBody>
      </p:sp>
      <p:sp>
        <p:nvSpPr>
          <p:cNvPr id="50440" name="Rectangle 264"/>
          <p:cNvSpPr>
            <a:spLocks noChangeArrowheads="1"/>
          </p:cNvSpPr>
          <p:nvPr/>
        </p:nvSpPr>
        <p:spPr bwMode="auto">
          <a:xfrm>
            <a:off x="6356919" y="6753226"/>
            <a:ext cx="1139190" cy="653414"/>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Gateway</a:t>
            </a:r>
            <a:br>
              <a:rPr lang="en-US" sz="1080" b="1" dirty="0">
                <a:latin typeface="Calibri" pitchFamily="34" charset="0"/>
                <a:cs typeface="Arial" pitchFamily="34" charset="0"/>
              </a:rPr>
            </a:br>
            <a:r>
              <a:rPr lang="en-US" sz="1080" b="1" dirty="0">
                <a:latin typeface="Calibri" pitchFamily="34" charset="0"/>
                <a:cs typeface="Arial" pitchFamily="34" charset="0"/>
              </a:rPr>
              <a:t>Node</a:t>
            </a:r>
            <a:br>
              <a:rPr lang="en-US" sz="1080" b="1" dirty="0">
                <a:latin typeface="Calibri" pitchFamily="34" charset="0"/>
                <a:cs typeface="Arial" pitchFamily="34" charset="0"/>
              </a:rPr>
            </a:br>
            <a:r>
              <a:rPr lang="en-US" sz="1080" b="1" dirty="0">
                <a:latin typeface="Calibri" pitchFamily="34" charset="0"/>
                <a:cs typeface="Arial" pitchFamily="34" charset="0"/>
              </a:rPr>
              <a:t>(MX, EX/QFX, ...)</a:t>
            </a:r>
            <a:endParaRPr lang="en-US" sz="2160" b="1" dirty="0">
              <a:latin typeface="Arial" pitchFamily="34" charset="0"/>
              <a:cs typeface="Arial" pitchFamily="34" charset="0"/>
            </a:endParaRPr>
          </a:p>
        </p:txBody>
      </p:sp>
      <p:cxnSp>
        <p:nvCxnSpPr>
          <p:cNvPr id="50441" name="AutoShape 265"/>
          <p:cNvCxnSpPr>
            <a:cxnSpLocks noChangeShapeType="1"/>
          </p:cNvCxnSpPr>
          <p:nvPr/>
        </p:nvCxnSpPr>
        <p:spPr bwMode="auto">
          <a:xfrm flipH="1" flipV="1">
            <a:off x="5928293" y="5821680"/>
            <a:ext cx="998220" cy="920116"/>
          </a:xfrm>
          <a:prstGeom prst="straightConnector1">
            <a:avLst/>
          </a:prstGeom>
          <a:noFill/>
          <a:ln w="28575">
            <a:solidFill>
              <a:srgbClr val="000000"/>
            </a:solidFill>
            <a:round/>
            <a:headEnd type="triangle" w="med" len="med"/>
            <a:tailEnd type="triangle" w="med" len="med"/>
          </a:ln>
        </p:spPr>
      </p:cxnSp>
      <p:cxnSp>
        <p:nvCxnSpPr>
          <p:cNvPr id="50442" name="AutoShape 266"/>
          <p:cNvCxnSpPr>
            <a:cxnSpLocks noChangeShapeType="1"/>
          </p:cNvCxnSpPr>
          <p:nvPr/>
        </p:nvCxnSpPr>
        <p:spPr bwMode="auto">
          <a:xfrm flipV="1">
            <a:off x="6926513" y="5821680"/>
            <a:ext cx="1282066" cy="920116"/>
          </a:xfrm>
          <a:prstGeom prst="straightConnector1">
            <a:avLst/>
          </a:prstGeom>
          <a:noFill/>
          <a:ln w="28575">
            <a:solidFill>
              <a:srgbClr val="000000"/>
            </a:solidFill>
            <a:round/>
            <a:headEnd type="triangle" w="med" len="med"/>
            <a:tailEnd type="triangle" w="med" len="med"/>
          </a:ln>
        </p:spPr>
      </p:cxnSp>
      <p:cxnSp>
        <p:nvCxnSpPr>
          <p:cNvPr id="50446" name="AutoShape 270"/>
          <p:cNvCxnSpPr>
            <a:cxnSpLocks noChangeShapeType="1"/>
          </p:cNvCxnSpPr>
          <p:nvPr/>
        </p:nvCxnSpPr>
        <p:spPr bwMode="auto">
          <a:xfrm flipH="1">
            <a:off x="6511223" y="5381626"/>
            <a:ext cx="1116330" cy="1904"/>
          </a:xfrm>
          <a:prstGeom prst="straightConnector1">
            <a:avLst/>
          </a:prstGeom>
          <a:noFill/>
          <a:ln w="28575">
            <a:solidFill>
              <a:srgbClr val="000000"/>
            </a:solidFill>
            <a:round/>
            <a:headEnd type="triangle" w="med" len="med"/>
            <a:tailEnd type="triangle" w="med" len="med"/>
          </a:ln>
        </p:spPr>
      </p:cxnSp>
      <p:sp>
        <p:nvSpPr>
          <p:cNvPr id="50448" name="Oval 272"/>
          <p:cNvSpPr>
            <a:spLocks noChangeArrowheads="1"/>
          </p:cNvSpPr>
          <p:nvPr/>
        </p:nvSpPr>
        <p:spPr bwMode="auto">
          <a:xfrm>
            <a:off x="5791133" y="4669156"/>
            <a:ext cx="2560320" cy="142874"/>
          </a:xfrm>
          <a:prstGeom prst="ellipse">
            <a:avLst/>
          </a:prstGeom>
          <a:noFill/>
          <a:ln w="12700">
            <a:solidFill>
              <a:srgbClr val="000000"/>
            </a:solidFill>
            <a:prstDash val="sysDot"/>
            <a:round/>
            <a:headEnd/>
            <a:tailEnd/>
          </a:ln>
        </p:spPr>
        <p:txBody>
          <a:bodyPr vert="horz" wrap="square" lIns="109728" tIns="54864" rIns="109728" bIns="54864" numCol="1" anchor="ctr" anchorCtr="0" compatLnSpc="1">
            <a:prstTxWarp prst="textNoShape">
              <a:avLst/>
            </a:prstTxWarp>
          </a:bodyPr>
          <a:lstStyle/>
          <a:p>
            <a:endParaRPr lang="en-US" sz="2760" b="1" dirty="0"/>
          </a:p>
        </p:txBody>
      </p:sp>
      <p:cxnSp>
        <p:nvCxnSpPr>
          <p:cNvPr id="50451" name="AutoShape 275"/>
          <p:cNvCxnSpPr>
            <a:cxnSpLocks noChangeShapeType="1"/>
          </p:cNvCxnSpPr>
          <p:nvPr/>
        </p:nvCxnSpPr>
        <p:spPr bwMode="auto">
          <a:xfrm flipH="1">
            <a:off x="6511223" y="4034790"/>
            <a:ext cx="1116330" cy="0"/>
          </a:xfrm>
          <a:prstGeom prst="straightConnector1">
            <a:avLst/>
          </a:prstGeom>
          <a:noFill/>
          <a:ln w="28575">
            <a:solidFill>
              <a:srgbClr val="000000"/>
            </a:solidFill>
            <a:round/>
            <a:headEnd type="triangle" w="med" len="med"/>
            <a:tailEnd type="triangle" w="med" len="med"/>
          </a:ln>
        </p:spPr>
      </p:cxnSp>
      <p:cxnSp>
        <p:nvCxnSpPr>
          <p:cNvPr id="50452" name="AutoShape 276"/>
          <p:cNvCxnSpPr>
            <a:cxnSpLocks noChangeShapeType="1"/>
          </p:cNvCxnSpPr>
          <p:nvPr/>
        </p:nvCxnSpPr>
        <p:spPr bwMode="auto">
          <a:xfrm flipH="1">
            <a:off x="6511223" y="2960370"/>
            <a:ext cx="1116330" cy="0"/>
          </a:xfrm>
          <a:prstGeom prst="straightConnector1">
            <a:avLst/>
          </a:prstGeom>
          <a:noFill/>
          <a:ln w="28575">
            <a:solidFill>
              <a:srgbClr val="000000"/>
            </a:solidFill>
            <a:round/>
            <a:headEnd type="triangle" w="med" len="med"/>
            <a:tailEnd type="triangle" w="med" len="med"/>
          </a:ln>
        </p:spPr>
      </p:cxnSp>
      <p:sp>
        <p:nvSpPr>
          <p:cNvPr id="50453" name="Rectangle 277"/>
          <p:cNvSpPr>
            <a:spLocks noChangeArrowheads="1"/>
          </p:cNvSpPr>
          <p:nvPr/>
        </p:nvSpPr>
        <p:spPr bwMode="auto">
          <a:xfrm>
            <a:off x="6488363" y="1234440"/>
            <a:ext cx="1139190" cy="586740"/>
          </a:xfrm>
          <a:prstGeom prst="rect">
            <a:avLst/>
          </a:prstGeom>
          <a:solidFill>
            <a:srgbClr val="B2D0E0"/>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Orchestrator</a:t>
            </a:r>
            <a:br>
              <a:rPr lang="en-US" sz="1080" b="1" dirty="0">
                <a:latin typeface="Calibri" pitchFamily="34" charset="0"/>
                <a:cs typeface="Arial" pitchFamily="34" charset="0"/>
              </a:rPr>
            </a:br>
            <a:r>
              <a:rPr lang="en-US" sz="1080" b="1" dirty="0">
                <a:latin typeface="Calibri" pitchFamily="34" charset="0"/>
                <a:cs typeface="Arial" pitchFamily="34" charset="0"/>
              </a:rPr>
              <a:t>(OpenStack)</a:t>
            </a:r>
            <a:endParaRPr lang="en-US" sz="2160" b="1" dirty="0">
              <a:latin typeface="Arial" pitchFamily="34" charset="0"/>
              <a:cs typeface="Arial" pitchFamily="34" charset="0"/>
            </a:endParaRPr>
          </a:p>
        </p:txBody>
      </p:sp>
      <p:cxnSp>
        <p:nvCxnSpPr>
          <p:cNvPr id="50454" name="AutoShape 278"/>
          <p:cNvCxnSpPr>
            <a:cxnSpLocks noChangeShapeType="1"/>
          </p:cNvCxnSpPr>
          <p:nvPr/>
        </p:nvCxnSpPr>
        <p:spPr bwMode="auto">
          <a:xfrm flipH="1">
            <a:off x="5928293" y="3430906"/>
            <a:ext cx="864870" cy="165734"/>
          </a:xfrm>
          <a:prstGeom prst="straightConnector1">
            <a:avLst/>
          </a:prstGeom>
          <a:noFill/>
          <a:ln w="28575">
            <a:solidFill>
              <a:srgbClr val="000000"/>
            </a:solidFill>
            <a:round/>
            <a:headEnd/>
            <a:tailEnd type="triangle" w="med" len="med"/>
          </a:ln>
        </p:spPr>
      </p:cxnSp>
      <p:cxnSp>
        <p:nvCxnSpPr>
          <p:cNvPr id="50455" name="AutoShape 279"/>
          <p:cNvCxnSpPr>
            <a:cxnSpLocks noChangeShapeType="1"/>
          </p:cNvCxnSpPr>
          <p:nvPr/>
        </p:nvCxnSpPr>
        <p:spPr bwMode="auto">
          <a:xfrm flipH="1" flipV="1">
            <a:off x="6783639" y="1821180"/>
            <a:ext cx="1904" cy="1613536"/>
          </a:xfrm>
          <a:prstGeom prst="straightConnector1">
            <a:avLst/>
          </a:prstGeom>
          <a:noFill/>
          <a:ln w="28575">
            <a:solidFill>
              <a:srgbClr val="000000"/>
            </a:solidFill>
            <a:round/>
            <a:headEnd/>
            <a:tailEnd type="triangle" w="med" len="med"/>
          </a:ln>
        </p:spPr>
      </p:cxnSp>
      <p:cxnSp>
        <p:nvCxnSpPr>
          <p:cNvPr id="50456" name="AutoShape 280"/>
          <p:cNvCxnSpPr>
            <a:cxnSpLocks noChangeShapeType="1"/>
          </p:cNvCxnSpPr>
          <p:nvPr/>
        </p:nvCxnSpPr>
        <p:spPr bwMode="auto">
          <a:xfrm flipV="1">
            <a:off x="7351329" y="1821180"/>
            <a:ext cx="3810" cy="1624966"/>
          </a:xfrm>
          <a:prstGeom prst="straightConnector1">
            <a:avLst/>
          </a:prstGeom>
          <a:noFill/>
          <a:ln w="28575">
            <a:solidFill>
              <a:srgbClr val="000000"/>
            </a:solidFill>
            <a:round/>
            <a:headEnd/>
            <a:tailEnd type="triangle" w="med" len="med"/>
          </a:ln>
        </p:spPr>
      </p:cxnSp>
      <p:cxnSp>
        <p:nvCxnSpPr>
          <p:cNvPr id="50457" name="AutoShape 281"/>
          <p:cNvCxnSpPr>
            <a:cxnSpLocks noChangeShapeType="1"/>
          </p:cNvCxnSpPr>
          <p:nvPr/>
        </p:nvCxnSpPr>
        <p:spPr bwMode="auto">
          <a:xfrm>
            <a:off x="7339898" y="3434716"/>
            <a:ext cx="868680" cy="161924"/>
          </a:xfrm>
          <a:prstGeom prst="straightConnector1">
            <a:avLst/>
          </a:prstGeom>
          <a:noFill/>
          <a:ln w="28575">
            <a:solidFill>
              <a:srgbClr val="000000"/>
            </a:solidFill>
            <a:round/>
            <a:headEnd/>
            <a:tailEnd type="triangle" w="med" len="med"/>
          </a:ln>
        </p:spPr>
      </p:cxnSp>
      <p:sp>
        <p:nvSpPr>
          <p:cNvPr id="50458" name="Oval 282"/>
          <p:cNvSpPr>
            <a:spLocks noChangeArrowheads="1"/>
          </p:cNvSpPr>
          <p:nvPr/>
        </p:nvSpPr>
        <p:spPr bwMode="auto">
          <a:xfrm>
            <a:off x="6644573" y="1969771"/>
            <a:ext cx="851536" cy="140970"/>
          </a:xfrm>
          <a:prstGeom prst="ellipse">
            <a:avLst/>
          </a:prstGeom>
          <a:noFill/>
          <a:ln w="12700">
            <a:solidFill>
              <a:srgbClr val="000000"/>
            </a:solidFill>
            <a:prstDash val="sysDot"/>
            <a:round/>
            <a:headEnd/>
            <a:tailEnd/>
          </a:ln>
        </p:spPr>
        <p:txBody>
          <a:bodyPr vert="horz" wrap="square" lIns="109728" tIns="54864" rIns="109728" bIns="54864" numCol="1" anchor="ctr" anchorCtr="0" compatLnSpc="1">
            <a:prstTxWarp prst="textNoShape">
              <a:avLst/>
            </a:prstTxWarp>
          </a:bodyPr>
          <a:lstStyle/>
          <a:p>
            <a:endParaRPr lang="en-US" sz="2760" b="1" dirty="0"/>
          </a:p>
        </p:txBody>
      </p:sp>
      <p:cxnSp>
        <p:nvCxnSpPr>
          <p:cNvPr id="50459" name="AutoShape 283"/>
          <p:cNvCxnSpPr>
            <a:cxnSpLocks noChangeShapeType="1"/>
            <a:stCxn id="50458" idx="2"/>
            <a:endCxn id="50460" idx="3"/>
          </p:cNvCxnSpPr>
          <p:nvPr/>
        </p:nvCxnSpPr>
        <p:spPr bwMode="auto">
          <a:xfrm flipH="1">
            <a:off x="6135939" y="2040256"/>
            <a:ext cx="508634" cy="3810"/>
          </a:xfrm>
          <a:prstGeom prst="straightConnector1">
            <a:avLst/>
          </a:prstGeom>
          <a:noFill/>
          <a:ln w="12700">
            <a:solidFill>
              <a:srgbClr val="000000"/>
            </a:solidFill>
            <a:prstDash val="sysDot"/>
            <a:round/>
            <a:headEnd/>
            <a:tailEnd/>
          </a:ln>
        </p:spPr>
      </p:cxnSp>
      <p:sp>
        <p:nvSpPr>
          <p:cNvPr id="50460" name="Rectangle 284"/>
          <p:cNvSpPr>
            <a:spLocks noChangeArrowheads="1"/>
          </p:cNvSpPr>
          <p:nvPr/>
        </p:nvSpPr>
        <p:spPr bwMode="auto">
          <a:xfrm>
            <a:off x="5566343" y="1901191"/>
            <a:ext cx="569596" cy="285750"/>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REST</a:t>
            </a:r>
            <a:endParaRPr lang="en-US" sz="2160" b="1" dirty="0">
              <a:latin typeface="Arial" pitchFamily="34" charset="0"/>
              <a:cs typeface="Arial" pitchFamily="34" charset="0"/>
            </a:endParaRPr>
          </a:p>
        </p:txBody>
      </p:sp>
      <p:cxnSp>
        <p:nvCxnSpPr>
          <p:cNvPr id="50464" name="AutoShape 288"/>
          <p:cNvCxnSpPr>
            <a:cxnSpLocks noChangeShapeType="1"/>
          </p:cNvCxnSpPr>
          <p:nvPr/>
        </p:nvCxnSpPr>
        <p:spPr bwMode="auto">
          <a:xfrm>
            <a:off x="4646229" y="1527810"/>
            <a:ext cx="1830704" cy="0"/>
          </a:xfrm>
          <a:prstGeom prst="straightConnector1">
            <a:avLst/>
          </a:prstGeom>
          <a:noFill/>
          <a:ln w="28575">
            <a:solidFill>
              <a:schemeClr val="tx1">
                <a:lumMod val="50000"/>
              </a:schemeClr>
            </a:solidFill>
            <a:round/>
            <a:headEnd/>
            <a:tailEnd type="triangle" w="med" len="med"/>
          </a:ln>
        </p:spPr>
      </p:cxnSp>
      <p:cxnSp>
        <p:nvCxnSpPr>
          <p:cNvPr id="50465" name="AutoShape 289"/>
          <p:cNvCxnSpPr>
            <a:cxnSpLocks noChangeShapeType="1"/>
          </p:cNvCxnSpPr>
          <p:nvPr/>
        </p:nvCxnSpPr>
        <p:spPr bwMode="auto">
          <a:xfrm>
            <a:off x="7638983" y="1527810"/>
            <a:ext cx="1828800" cy="0"/>
          </a:xfrm>
          <a:prstGeom prst="straightConnector1">
            <a:avLst/>
          </a:prstGeom>
          <a:noFill/>
          <a:ln w="28575">
            <a:solidFill>
              <a:schemeClr val="tx1">
                <a:lumMod val="50000"/>
              </a:schemeClr>
            </a:solidFill>
            <a:round/>
            <a:headEnd type="triangle" w="med" len="med"/>
            <a:tailEnd/>
          </a:ln>
        </p:spPr>
      </p:cxnSp>
      <p:cxnSp>
        <p:nvCxnSpPr>
          <p:cNvPr id="77" name="AutoShape 276"/>
          <p:cNvCxnSpPr>
            <a:cxnSpLocks noChangeShapeType="1"/>
            <a:endCxn id="50419" idx="0"/>
          </p:cNvCxnSpPr>
          <p:nvPr/>
        </p:nvCxnSpPr>
        <p:spPr bwMode="auto">
          <a:xfrm flipH="1">
            <a:off x="5929246" y="1798321"/>
            <a:ext cx="837314" cy="735330"/>
          </a:xfrm>
          <a:prstGeom prst="straightConnector1">
            <a:avLst/>
          </a:prstGeom>
          <a:noFill/>
          <a:ln w="28575">
            <a:solidFill>
              <a:srgbClr val="000000"/>
            </a:solidFill>
            <a:round/>
            <a:headEnd type="triangle" w="med" len="med"/>
            <a:tailEnd type="triangle" w="med" len="med"/>
          </a:ln>
        </p:spPr>
      </p:cxnSp>
      <p:cxnSp>
        <p:nvCxnSpPr>
          <p:cNvPr id="82" name="AutoShape 276"/>
          <p:cNvCxnSpPr>
            <a:cxnSpLocks noChangeShapeType="1"/>
            <a:endCxn id="50418" idx="0"/>
          </p:cNvCxnSpPr>
          <p:nvPr/>
        </p:nvCxnSpPr>
        <p:spPr bwMode="auto">
          <a:xfrm>
            <a:off x="7376160" y="1844041"/>
            <a:ext cx="832418" cy="689610"/>
          </a:xfrm>
          <a:prstGeom prst="straightConnector1">
            <a:avLst/>
          </a:prstGeom>
          <a:noFill/>
          <a:ln w="28575">
            <a:solidFill>
              <a:srgbClr val="000000"/>
            </a:solidFill>
            <a:round/>
            <a:headEnd type="triangle" w="med" len="med"/>
            <a:tailEnd type="triangle" w="med" len="med"/>
          </a:ln>
        </p:spPr>
      </p:cxnSp>
      <p:sp>
        <p:nvSpPr>
          <p:cNvPr id="63" name="Rectangle 284"/>
          <p:cNvSpPr>
            <a:spLocks noChangeArrowheads="1"/>
          </p:cNvSpPr>
          <p:nvPr/>
        </p:nvSpPr>
        <p:spPr bwMode="auto">
          <a:xfrm>
            <a:off x="6822206" y="5054035"/>
            <a:ext cx="569596" cy="285750"/>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IBGP</a:t>
            </a:r>
            <a:endParaRPr lang="en-US" sz="2160" b="1" dirty="0">
              <a:latin typeface="Arial" pitchFamily="34" charset="0"/>
              <a:cs typeface="Arial" pitchFamily="34" charset="0"/>
            </a:endParaRPr>
          </a:p>
        </p:txBody>
      </p:sp>
      <p:sp>
        <p:nvSpPr>
          <p:cNvPr id="64" name="Rectangle 284"/>
          <p:cNvSpPr>
            <a:spLocks noChangeArrowheads="1"/>
          </p:cNvSpPr>
          <p:nvPr/>
        </p:nvSpPr>
        <p:spPr bwMode="auto">
          <a:xfrm>
            <a:off x="8186918" y="4490536"/>
            <a:ext cx="569596" cy="285750"/>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IF-MAP</a:t>
            </a:r>
            <a:endParaRPr lang="en-US" sz="2160" b="1" dirty="0">
              <a:latin typeface="Arial" pitchFamily="34" charset="0"/>
              <a:cs typeface="Arial" pitchFamily="34" charset="0"/>
            </a:endParaRPr>
          </a:p>
        </p:txBody>
      </p:sp>
      <p:sp>
        <p:nvSpPr>
          <p:cNvPr id="65" name="Rectangle 284"/>
          <p:cNvSpPr>
            <a:spLocks noChangeArrowheads="1"/>
          </p:cNvSpPr>
          <p:nvPr/>
        </p:nvSpPr>
        <p:spPr bwMode="auto">
          <a:xfrm>
            <a:off x="4684336" y="6072875"/>
            <a:ext cx="569596" cy="285750"/>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XMPP</a:t>
            </a:r>
            <a:endParaRPr lang="en-US" sz="2160" b="1" dirty="0">
              <a:latin typeface="Arial" pitchFamily="34" charset="0"/>
              <a:cs typeface="Arial" pitchFamily="34" charset="0"/>
            </a:endParaRPr>
          </a:p>
        </p:txBody>
      </p:sp>
      <p:sp>
        <p:nvSpPr>
          <p:cNvPr id="66" name="Rectangle 284"/>
          <p:cNvSpPr>
            <a:spLocks noChangeArrowheads="1"/>
          </p:cNvSpPr>
          <p:nvPr/>
        </p:nvSpPr>
        <p:spPr bwMode="auto">
          <a:xfrm>
            <a:off x="7495238" y="6131358"/>
            <a:ext cx="1269064" cy="212860"/>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BGP, NETCONF</a:t>
            </a:r>
            <a:endParaRPr lang="en-US" sz="2160" b="1" dirty="0">
              <a:latin typeface="Arial" pitchFamily="34" charset="0"/>
              <a:cs typeface="Arial" pitchFamily="34" charset="0"/>
            </a:endParaRPr>
          </a:p>
        </p:txBody>
      </p:sp>
      <p:sp>
        <p:nvSpPr>
          <p:cNvPr id="68" name="Rectangle 284">
            <a:extLst>
              <a:ext uri="{FF2B5EF4-FFF2-40B4-BE49-F238E27FC236}">
                <a16:creationId xmlns:a16="http://schemas.microsoft.com/office/drawing/2014/main" id="{0444950C-F7E7-7D4C-8525-4CA34E1ADBA6}"/>
              </a:ext>
            </a:extLst>
          </p:cNvPr>
          <p:cNvSpPr>
            <a:spLocks noChangeArrowheads="1"/>
          </p:cNvSpPr>
          <p:nvPr/>
        </p:nvSpPr>
        <p:spPr bwMode="auto">
          <a:xfrm>
            <a:off x="5049274" y="2324113"/>
            <a:ext cx="932090" cy="221222"/>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b="1" dirty="0">
                <a:latin typeface="Calibri" pitchFamily="34" charset="0"/>
                <a:cs typeface="Arial" pitchFamily="34" charset="0"/>
              </a:rPr>
              <a:t>TF Controller</a:t>
            </a:r>
            <a:endParaRPr lang="en-US" sz="2160"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4378802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A6F03-D097-A442-B659-DD8040B65B45}"/>
              </a:ext>
            </a:extLst>
          </p:cNvPr>
          <p:cNvSpPr>
            <a:spLocks noGrp="1"/>
          </p:cNvSpPr>
          <p:nvPr>
            <p:ph type="title"/>
          </p:nvPr>
        </p:nvSpPr>
        <p:spPr>
          <a:xfrm>
            <a:off x="1135383" y="3715515"/>
            <a:ext cx="9052311" cy="1634491"/>
          </a:xfrm>
        </p:spPr>
        <p:txBody>
          <a:bodyPr/>
          <a:lstStyle/>
          <a:p>
            <a:r>
              <a:rPr lang="en-US" sz="4000" dirty="0"/>
              <a:t>Thank you!</a:t>
            </a:r>
          </a:p>
        </p:txBody>
      </p:sp>
      <p:pic>
        <p:nvPicPr>
          <p:cNvPr id="3" name="Picture 2">
            <a:extLst>
              <a:ext uri="{FF2B5EF4-FFF2-40B4-BE49-F238E27FC236}">
                <a16:creationId xmlns:a16="http://schemas.microsoft.com/office/drawing/2014/main" id="{85432390-D64F-C841-9669-0049F2A55147}"/>
              </a:ext>
            </a:extLst>
          </p:cNvPr>
          <p:cNvPicPr>
            <a:picLocks noChangeAspect="1"/>
          </p:cNvPicPr>
          <p:nvPr/>
        </p:nvPicPr>
        <p:blipFill>
          <a:blip r:embed="rId2"/>
          <a:stretch>
            <a:fillRect/>
          </a:stretch>
        </p:blipFill>
        <p:spPr>
          <a:xfrm>
            <a:off x="10586720" y="424180"/>
            <a:ext cx="2540000" cy="1549400"/>
          </a:xfrm>
          <a:prstGeom prst="rect">
            <a:avLst/>
          </a:prstGeom>
        </p:spPr>
      </p:pic>
    </p:spTree>
    <p:extLst>
      <p:ext uri="{BB962C8B-B14F-4D97-AF65-F5344CB8AC3E}">
        <p14:creationId xmlns:p14="http://schemas.microsoft.com/office/powerpoint/2010/main" val="366738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Elbow Connector 83"/>
          <p:cNvCxnSpPr>
            <a:stCxn id="22" idx="1"/>
            <a:endCxn id="43" idx="3"/>
          </p:cNvCxnSpPr>
          <p:nvPr/>
        </p:nvCxnSpPr>
        <p:spPr>
          <a:xfrm rot="16200000" flipH="1" flipV="1">
            <a:off x="6327040" y="5447351"/>
            <a:ext cx="1878330" cy="681854"/>
          </a:xfrm>
          <a:prstGeom prst="bentConnector4">
            <a:avLst>
              <a:gd name="adj1" fmla="val 100277"/>
              <a:gd name="adj2" fmla="val 54927"/>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799399" y="556945"/>
            <a:ext cx="10362121" cy="498598"/>
          </a:xfrm>
        </p:spPr>
        <p:txBody>
          <a:bodyPr/>
          <a:lstStyle/>
          <a:p>
            <a:pPr algn="ctr"/>
            <a:r>
              <a:rPr lang="en-US" sz="3600" dirty="0"/>
              <a:t>Compute node – Hypervisor, </a:t>
            </a:r>
            <a:r>
              <a:rPr lang="en-US" sz="3600" dirty="0" err="1"/>
              <a:t>vRouter</a:t>
            </a:r>
            <a:endParaRPr lang="en-US" sz="3600" dirty="0"/>
          </a:p>
        </p:txBody>
      </p:sp>
      <p:sp>
        <p:nvSpPr>
          <p:cNvPr id="4" name="Rectangle 2"/>
          <p:cNvSpPr>
            <a:spLocks noChangeArrowheads="1"/>
          </p:cNvSpPr>
          <p:nvPr/>
        </p:nvSpPr>
        <p:spPr bwMode="auto">
          <a:xfrm>
            <a:off x="3788409" y="1543874"/>
            <a:ext cx="5494667" cy="3178068"/>
          </a:xfrm>
          <a:prstGeom prst="rect">
            <a:avLst/>
          </a:prstGeom>
          <a:solidFill>
            <a:srgbClr val="95B3D7"/>
          </a:solidFill>
          <a:ln w="19050">
            <a:solidFill>
              <a:srgbClr val="000000"/>
            </a:solidFill>
            <a:miter lim="800000"/>
            <a:headEnd/>
            <a:tailEnd/>
          </a:ln>
        </p:spPr>
        <p:txBody>
          <a:bodyPr vert="horz" wrap="square" lIns="0" tIns="32918" rIns="0" bIns="0" numCol="1" anchor="t" anchorCtr="0" compatLnSpc="1">
            <a:prstTxWarp prst="textNoShape">
              <a:avLst/>
            </a:prstTxWarp>
          </a:bodyPr>
          <a:lstStyle/>
          <a:p>
            <a:pPr algn="ctr" defTabSz="1097280" fontAlgn="base">
              <a:spcBef>
                <a:spcPct val="0"/>
              </a:spcBef>
              <a:spcAft>
                <a:spcPts val="1200"/>
              </a:spcAft>
            </a:pPr>
            <a:r>
              <a:rPr lang="en-US" sz="1080" dirty="0">
                <a:solidFill>
                  <a:srgbClr val="FFFFFF"/>
                </a:solidFill>
                <a:latin typeface="Calibri" pitchFamily="34" charset="0"/>
                <a:cs typeface="Arial" pitchFamily="34" charset="0"/>
              </a:rPr>
              <a:t>Compute Node</a:t>
            </a:r>
            <a:endParaRPr lang="en-US" sz="2160" dirty="0">
              <a:latin typeface="Arial" pitchFamily="34" charset="0"/>
              <a:cs typeface="Arial" pitchFamily="34" charset="0"/>
            </a:endParaRPr>
          </a:p>
        </p:txBody>
      </p:sp>
      <p:sp>
        <p:nvSpPr>
          <p:cNvPr id="7" name="Rectangle 5"/>
          <p:cNvSpPr>
            <a:spLocks noChangeArrowheads="1"/>
          </p:cNvSpPr>
          <p:nvPr/>
        </p:nvSpPr>
        <p:spPr bwMode="auto">
          <a:xfrm rot="5400000">
            <a:off x="7205804" y="5223958"/>
            <a:ext cx="802660" cy="257876"/>
          </a:xfrm>
          <a:prstGeom prst="rect">
            <a:avLst/>
          </a:prstGeom>
          <a:gradFill rotWithShape="1">
            <a:gsLst>
              <a:gs pos="0">
                <a:srgbClr val="B8CCE4">
                  <a:gamma/>
                  <a:shade val="46275"/>
                  <a:invGamma/>
                </a:srgbClr>
              </a:gs>
              <a:gs pos="50000">
                <a:srgbClr val="B8CCE4"/>
              </a:gs>
              <a:gs pos="100000">
                <a:srgbClr val="B8CCE4">
                  <a:gamma/>
                  <a:shade val="46275"/>
                  <a:invGamma/>
                </a:srgbClr>
              </a:gs>
            </a:gsLst>
            <a:lin ang="5400000" scaled="1"/>
          </a:gradFill>
          <a:ln w="19050">
            <a:noFill/>
            <a:miter lim="800000"/>
            <a:headEnd/>
            <a:tailEnd/>
          </a:ln>
        </p:spPr>
        <p:txBody>
          <a:bodyPr vert="horz" wrap="square" lIns="109728" tIns="32918" rIns="109728" bIns="0" numCol="1" anchor="ctr" anchorCtr="0" compatLnSpc="1">
            <a:prstTxWarp prst="textNoShape">
              <a:avLst/>
            </a:prstTxWarp>
          </a:bodyPr>
          <a:lstStyle/>
          <a:p>
            <a:endParaRPr lang="en-US" sz="2760" dirty="0"/>
          </a:p>
        </p:txBody>
      </p:sp>
      <p:sp>
        <p:nvSpPr>
          <p:cNvPr id="8" name="Rectangle 6"/>
          <p:cNvSpPr>
            <a:spLocks noChangeArrowheads="1"/>
          </p:cNvSpPr>
          <p:nvPr/>
        </p:nvSpPr>
        <p:spPr bwMode="auto">
          <a:xfrm>
            <a:off x="6447643" y="1810830"/>
            <a:ext cx="771911" cy="670078"/>
          </a:xfrm>
          <a:prstGeom prst="rect">
            <a:avLst/>
          </a:prstGeom>
          <a:solidFill>
            <a:srgbClr val="D6E3BC"/>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Virtual</a:t>
            </a:r>
            <a:br>
              <a:rPr lang="en-US" sz="1080" dirty="0">
                <a:latin typeface="Calibri" pitchFamily="34" charset="0"/>
                <a:cs typeface="Arial" pitchFamily="34" charset="0"/>
              </a:rPr>
            </a:br>
            <a:r>
              <a:rPr lang="en-US" sz="1080" dirty="0">
                <a:latin typeface="Calibri" pitchFamily="34" charset="0"/>
                <a:cs typeface="Arial" pitchFamily="34" charset="0"/>
              </a:rPr>
              <a:t>Machine</a:t>
            </a:r>
            <a:br>
              <a:rPr lang="en-US" sz="1080" dirty="0">
                <a:latin typeface="Calibri" pitchFamily="34" charset="0"/>
                <a:cs typeface="Arial" pitchFamily="34" charset="0"/>
              </a:rPr>
            </a:br>
            <a:r>
              <a:rPr lang="en-US" sz="1080" dirty="0">
                <a:latin typeface="Calibri" pitchFamily="34" charset="0"/>
                <a:cs typeface="Arial" pitchFamily="34" charset="0"/>
              </a:rPr>
              <a:t>(Tenant B)</a:t>
            </a:r>
            <a:endParaRPr lang="en-US" sz="2160" dirty="0">
              <a:latin typeface="Arial" pitchFamily="34" charset="0"/>
              <a:cs typeface="Arial" pitchFamily="34" charset="0"/>
            </a:endParaRPr>
          </a:p>
        </p:txBody>
      </p:sp>
      <p:sp>
        <p:nvSpPr>
          <p:cNvPr id="9" name="Rectangle 7"/>
          <p:cNvSpPr>
            <a:spLocks noChangeArrowheads="1"/>
          </p:cNvSpPr>
          <p:nvPr/>
        </p:nvSpPr>
        <p:spPr bwMode="auto">
          <a:xfrm>
            <a:off x="7348492" y="1810830"/>
            <a:ext cx="770191" cy="670078"/>
          </a:xfrm>
          <a:prstGeom prst="rect">
            <a:avLst/>
          </a:prstGeom>
          <a:solidFill>
            <a:srgbClr val="E5B8B7"/>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Virtual</a:t>
            </a:r>
            <a:br>
              <a:rPr lang="en-US" sz="1080" dirty="0">
                <a:latin typeface="Calibri" pitchFamily="34" charset="0"/>
                <a:cs typeface="Arial" pitchFamily="34" charset="0"/>
              </a:rPr>
            </a:br>
            <a:r>
              <a:rPr lang="en-US" sz="1080" dirty="0">
                <a:latin typeface="Calibri" pitchFamily="34" charset="0"/>
                <a:cs typeface="Arial" pitchFamily="34" charset="0"/>
              </a:rPr>
              <a:t>Machine</a:t>
            </a:r>
            <a:br>
              <a:rPr lang="en-US" sz="1080" dirty="0">
                <a:latin typeface="Calibri" pitchFamily="34" charset="0"/>
                <a:cs typeface="Arial" pitchFamily="34" charset="0"/>
              </a:rPr>
            </a:br>
            <a:r>
              <a:rPr lang="en-US" sz="1080" dirty="0">
                <a:latin typeface="Calibri" pitchFamily="34" charset="0"/>
                <a:cs typeface="Arial" pitchFamily="34" charset="0"/>
              </a:rPr>
              <a:t>(Tenant C)</a:t>
            </a:r>
            <a:endParaRPr lang="en-US" sz="2160" dirty="0">
              <a:latin typeface="Arial" pitchFamily="34" charset="0"/>
              <a:cs typeface="Arial" pitchFamily="34" charset="0"/>
            </a:endParaRPr>
          </a:p>
        </p:txBody>
      </p:sp>
      <p:sp>
        <p:nvSpPr>
          <p:cNvPr id="10" name="Rectangle 8"/>
          <p:cNvSpPr>
            <a:spLocks noChangeArrowheads="1"/>
          </p:cNvSpPr>
          <p:nvPr/>
        </p:nvSpPr>
        <p:spPr bwMode="auto">
          <a:xfrm>
            <a:off x="8247622" y="1810830"/>
            <a:ext cx="771911" cy="670078"/>
          </a:xfrm>
          <a:prstGeom prst="rect">
            <a:avLst/>
          </a:prstGeom>
          <a:solidFill>
            <a:srgbClr val="E5B8B7"/>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Virtual</a:t>
            </a:r>
            <a:br>
              <a:rPr lang="en-US" sz="1080" dirty="0">
                <a:latin typeface="Calibri" pitchFamily="34" charset="0"/>
                <a:cs typeface="Arial" pitchFamily="34" charset="0"/>
              </a:rPr>
            </a:br>
            <a:r>
              <a:rPr lang="en-US" sz="1080" dirty="0">
                <a:latin typeface="Calibri" pitchFamily="34" charset="0"/>
                <a:cs typeface="Arial" pitchFamily="34" charset="0"/>
              </a:rPr>
              <a:t>Machine</a:t>
            </a:r>
            <a:br>
              <a:rPr lang="en-US" sz="1080" dirty="0">
                <a:latin typeface="Calibri" pitchFamily="34" charset="0"/>
                <a:cs typeface="Arial" pitchFamily="34" charset="0"/>
              </a:rPr>
            </a:br>
            <a:r>
              <a:rPr lang="en-US" sz="1080" dirty="0">
                <a:latin typeface="Calibri" pitchFamily="34" charset="0"/>
                <a:cs typeface="Arial" pitchFamily="34" charset="0"/>
              </a:rPr>
              <a:t>(Tenant C)</a:t>
            </a:r>
            <a:endParaRPr lang="en-US" sz="2160" dirty="0">
              <a:latin typeface="Arial" pitchFamily="34" charset="0"/>
              <a:cs typeface="Arial" pitchFamily="34" charset="0"/>
            </a:endParaRPr>
          </a:p>
        </p:txBody>
      </p:sp>
      <p:sp>
        <p:nvSpPr>
          <p:cNvPr id="11" name="Rectangle 9"/>
          <p:cNvSpPr>
            <a:spLocks noChangeArrowheads="1"/>
          </p:cNvSpPr>
          <p:nvPr/>
        </p:nvSpPr>
        <p:spPr bwMode="auto">
          <a:xfrm>
            <a:off x="5427355" y="2733130"/>
            <a:ext cx="3733800" cy="1474529"/>
          </a:xfrm>
          <a:prstGeom prst="rect">
            <a:avLst/>
          </a:prstGeom>
          <a:solidFill>
            <a:srgbClr val="DBE5F1"/>
          </a:solidFill>
          <a:ln w="19050">
            <a:solidFill>
              <a:srgbClr val="000000"/>
            </a:solidFill>
            <a:miter lim="800000"/>
            <a:headEnd/>
            <a:tailEnd/>
          </a:ln>
        </p:spPr>
        <p:txBody>
          <a:bodyPr vert="horz" wrap="square" lIns="0" tIns="32918" rIns="0" bIns="0" numCol="1" anchor="t" anchorCtr="0" compatLnSpc="1">
            <a:prstTxWarp prst="textNoShape">
              <a:avLst/>
            </a:prstTxWarp>
          </a:bodyPr>
          <a:lstStyle/>
          <a:p>
            <a:pPr defTabSz="1097280" fontAlgn="base">
              <a:spcBef>
                <a:spcPct val="0"/>
              </a:spcBef>
              <a:spcAft>
                <a:spcPts val="1200"/>
              </a:spcAft>
            </a:pPr>
            <a:r>
              <a:rPr lang="en-US" sz="1080" dirty="0">
                <a:latin typeface="Calibri" pitchFamily="34" charset="0"/>
                <a:cs typeface="Arial" pitchFamily="34" charset="0"/>
              </a:rPr>
              <a:t> vrouter Forwarding Plane</a:t>
            </a:r>
            <a:endParaRPr lang="en-US" sz="2160" dirty="0">
              <a:latin typeface="Arial" pitchFamily="34" charset="0"/>
              <a:cs typeface="Arial" pitchFamily="34" charset="0"/>
            </a:endParaRPr>
          </a:p>
        </p:txBody>
      </p:sp>
      <p:sp>
        <p:nvSpPr>
          <p:cNvPr id="12" name="Rectangle 10"/>
          <p:cNvSpPr>
            <a:spLocks noChangeArrowheads="1"/>
          </p:cNvSpPr>
          <p:nvPr/>
        </p:nvSpPr>
        <p:spPr bwMode="auto">
          <a:xfrm>
            <a:off x="5546794" y="1810830"/>
            <a:ext cx="771911" cy="670078"/>
          </a:xfrm>
          <a:prstGeom prst="rect">
            <a:avLst/>
          </a:prstGeom>
          <a:solidFill>
            <a:srgbClr val="FBD4B4"/>
          </a:solidFill>
          <a:ln w="19050">
            <a:solidFill>
              <a:srgbClr val="000000"/>
            </a:solid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Virtual</a:t>
            </a:r>
            <a:br>
              <a:rPr lang="en-US" sz="1080" dirty="0">
                <a:latin typeface="Calibri" pitchFamily="34" charset="0"/>
                <a:cs typeface="Arial" pitchFamily="34" charset="0"/>
              </a:rPr>
            </a:br>
            <a:r>
              <a:rPr lang="en-US" sz="1080" dirty="0">
                <a:latin typeface="Calibri" pitchFamily="34" charset="0"/>
                <a:cs typeface="Arial" pitchFamily="34" charset="0"/>
              </a:rPr>
              <a:t>Machine</a:t>
            </a:r>
            <a:br>
              <a:rPr lang="en-US" sz="1080" dirty="0">
                <a:latin typeface="Calibri" pitchFamily="34" charset="0"/>
                <a:cs typeface="Arial" pitchFamily="34" charset="0"/>
              </a:rPr>
            </a:br>
            <a:r>
              <a:rPr lang="en-US" sz="1080" dirty="0">
                <a:latin typeface="Calibri" pitchFamily="34" charset="0"/>
                <a:cs typeface="Arial" pitchFamily="34" charset="0"/>
              </a:rPr>
              <a:t>(Tenant A)</a:t>
            </a:r>
            <a:endParaRPr lang="en-US" sz="2160" dirty="0">
              <a:latin typeface="Arial" pitchFamily="34" charset="0"/>
              <a:cs typeface="Arial" pitchFamily="34" charset="0"/>
            </a:endParaRPr>
          </a:p>
        </p:txBody>
      </p:sp>
      <p:sp>
        <p:nvSpPr>
          <p:cNvPr id="13" name="AutoShape 11"/>
          <p:cNvSpPr>
            <a:spLocks noChangeArrowheads="1"/>
          </p:cNvSpPr>
          <p:nvPr/>
        </p:nvSpPr>
        <p:spPr bwMode="auto">
          <a:xfrm>
            <a:off x="5546794" y="3000086"/>
            <a:ext cx="771911" cy="1073200"/>
          </a:xfrm>
          <a:prstGeom prst="roundRect">
            <a:avLst>
              <a:gd name="adj" fmla="val 16667"/>
            </a:avLst>
          </a:prstGeom>
          <a:solidFill>
            <a:srgbClr val="FBD4B4"/>
          </a:solidFill>
          <a:ln w="19050">
            <a:solidFill>
              <a:srgbClr val="000000"/>
            </a:solidFill>
            <a:round/>
            <a:headEnd/>
            <a:tailEnd/>
          </a:ln>
        </p:spPr>
        <p:txBody>
          <a:bodyPr vert="horz" wrap="square" lIns="0" tIns="0" rIns="0" bIns="0" numCol="1" anchor="t"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Routing </a:t>
            </a:r>
            <a:br>
              <a:rPr lang="en-US" sz="1080" dirty="0">
                <a:latin typeface="Times New Roman" pitchFamily="18" charset="0"/>
                <a:cs typeface="Arial" pitchFamily="34" charset="0"/>
              </a:rPr>
            </a:br>
            <a:r>
              <a:rPr lang="en-US" sz="1080" dirty="0">
                <a:latin typeface="Calibri" pitchFamily="34" charset="0"/>
                <a:cs typeface="Arial" pitchFamily="34" charset="0"/>
              </a:rPr>
              <a:t>Instance</a:t>
            </a:r>
            <a:br>
              <a:rPr lang="en-US" sz="1080" dirty="0">
                <a:latin typeface="Calibri" pitchFamily="34" charset="0"/>
                <a:cs typeface="Arial" pitchFamily="34" charset="0"/>
              </a:rPr>
            </a:br>
            <a:r>
              <a:rPr lang="en-US" sz="1080" dirty="0">
                <a:latin typeface="Calibri" pitchFamily="34" charset="0"/>
                <a:cs typeface="Arial" pitchFamily="34" charset="0"/>
              </a:rPr>
              <a:t>(Tenant A)</a:t>
            </a:r>
            <a:endParaRPr lang="en-US" sz="2160" dirty="0">
              <a:latin typeface="Arial" pitchFamily="34" charset="0"/>
              <a:cs typeface="Arial" pitchFamily="34" charset="0"/>
            </a:endParaRPr>
          </a:p>
        </p:txBody>
      </p:sp>
      <p:sp>
        <p:nvSpPr>
          <p:cNvPr id="14" name="AutoShape 12"/>
          <p:cNvSpPr>
            <a:spLocks noChangeArrowheads="1"/>
          </p:cNvSpPr>
          <p:nvPr/>
        </p:nvSpPr>
        <p:spPr bwMode="auto">
          <a:xfrm>
            <a:off x="6447643" y="3000086"/>
            <a:ext cx="771911" cy="1073200"/>
          </a:xfrm>
          <a:prstGeom prst="roundRect">
            <a:avLst>
              <a:gd name="adj" fmla="val 16667"/>
            </a:avLst>
          </a:prstGeom>
          <a:solidFill>
            <a:srgbClr val="D6E3BC"/>
          </a:solidFill>
          <a:ln w="19050">
            <a:solidFill>
              <a:srgbClr val="000000"/>
            </a:solidFill>
            <a:round/>
            <a:headEnd/>
            <a:tailEnd/>
          </a:ln>
        </p:spPr>
        <p:txBody>
          <a:bodyPr vert="horz" wrap="square" lIns="0" tIns="0" rIns="0" bIns="0" numCol="1" anchor="t"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Routing </a:t>
            </a:r>
            <a:br>
              <a:rPr lang="en-US" sz="1080" dirty="0">
                <a:latin typeface="Times New Roman" pitchFamily="18" charset="0"/>
                <a:cs typeface="Arial" pitchFamily="34" charset="0"/>
              </a:rPr>
            </a:br>
            <a:r>
              <a:rPr lang="en-US" sz="1080" dirty="0">
                <a:latin typeface="Calibri" pitchFamily="34" charset="0"/>
                <a:cs typeface="Arial" pitchFamily="34" charset="0"/>
              </a:rPr>
              <a:t>Instance</a:t>
            </a:r>
            <a:br>
              <a:rPr lang="en-US" sz="1080" dirty="0">
                <a:latin typeface="Calibri" pitchFamily="34" charset="0"/>
                <a:cs typeface="Arial" pitchFamily="34" charset="0"/>
              </a:rPr>
            </a:br>
            <a:r>
              <a:rPr lang="en-US" sz="1080" dirty="0">
                <a:latin typeface="Calibri" pitchFamily="34" charset="0"/>
                <a:cs typeface="Arial" pitchFamily="34" charset="0"/>
              </a:rPr>
              <a:t>(Tenant B)</a:t>
            </a:r>
            <a:endParaRPr lang="en-US" sz="2160" dirty="0">
              <a:latin typeface="Arial" pitchFamily="34" charset="0"/>
              <a:cs typeface="Arial" pitchFamily="34" charset="0"/>
            </a:endParaRPr>
          </a:p>
        </p:txBody>
      </p:sp>
      <p:sp>
        <p:nvSpPr>
          <p:cNvPr id="15" name="AutoShape 13"/>
          <p:cNvSpPr>
            <a:spLocks noChangeArrowheads="1"/>
          </p:cNvSpPr>
          <p:nvPr/>
        </p:nvSpPr>
        <p:spPr bwMode="auto">
          <a:xfrm>
            <a:off x="7348492" y="3000086"/>
            <a:ext cx="1671041" cy="1073200"/>
          </a:xfrm>
          <a:prstGeom prst="roundRect">
            <a:avLst>
              <a:gd name="adj" fmla="val 16667"/>
            </a:avLst>
          </a:prstGeom>
          <a:solidFill>
            <a:srgbClr val="E5B8B7"/>
          </a:solidFill>
          <a:ln w="19050">
            <a:solidFill>
              <a:srgbClr val="000000"/>
            </a:solidFill>
            <a:round/>
            <a:headEnd/>
            <a:tailEnd/>
          </a:ln>
        </p:spPr>
        <p:txBody>
          <a:bodyPr vert="horz" wrap="square" lIns="0" tIns="0" rIns="0" bIns="0" numCol="1" anchor="t"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Routing </a:t>
            </a:r>
            <a:br>
              <a:rPr lang="en-US" sz="1080" dirty="0">
                <a:latin typeface="Times New Roman" pitchFamily="18" charset="0"/>
                <a:cs typeface="Arial" pitchFamily="34" charset="0"/>
              </a:rPr>
            </a:br>
            <a:r>
              <a:rPr lang="en-US" sz="1080" dirty="0">
                <a:latin typeface="Calibri" pitchFamily="34" charset="0"/>
                <a:cs typeface="Arial" pitchFamily="34" charset="0"/>
              </a:rPr>
              <a:t>Instance</a:t>
            </a:r>
            <a:br>
              <a:rPr lang="en-US" sz="1080" dirty="0">
                <a:latin typeface="Calibri" pitchFamily="34" charset="0"/>
                <a:cs typeface="Arial" pitchFamily="34" charset="0"/>
              </a:rPr>
            </a:br>
            <a:r>
              <a:rPr lang="en-US" sz="1080" dirty="0">
                <a:latin typeface="Calibri" pitchFamily="34" charset="0"/>
                <a:cs typeface="Arial" pitchFamily="34" charset="0"/>
              </a:rPr>
              <a:t>(Tenant C)</a:t>
            </a:r>
            <a:endParaRPr lang="en-US" sz="2160" dirty="0">
              <a:latin typeface="Arial" pitchFamily="34" charset="0"/>
              <a:cs typeface="Arial" pitchFamily="34" charset="0"/>
            </a:endParaRPr>
          </a:p>
        </p:txBody>
      </p:sp>
      <p:cxnSp>
        <p:nvCxnSpPr>
          <p:cNvPr id="16" name="AutoShape 14"/>
          <p:cNvCxnSpPr>
            <a:cxnSpLocks noChangeShapeType="1"/>
            <a:stCxn id="13" idx="0"/>
          </p:cNvCxnSpPr>
          <p:nvPr/>
        </p:nvCxnSpPr>
        <p:spPr bwMode="auto">
          <a:xfrm flipV="1">
            <a:off x="5932750" y="2491657"/>
            <a:ext cx="859" cy="508428"/>
          </a:xfrm>
          <a:prstGeom prst="straightConnector1">
            <a:avLst/>
          </a:prstGeom>
          <a:noFill/>
          <a:ln w="28575">
            <a:solidFill>
              <a:srgbClr val="000000"/>
            </a:solidFill>
            <a:round/>
            <a:headEnd/>
            <a:tailEnd/>
          </a:ln>
        </p:spPr>
      </p:cxnSp>
      <p:cxnSp>
        <p:nvCxnSpPr>
          <p:cNvPr id="17" name="AutoShape 15"/>
          <p:cNvCxnSpPr>
            <a:cxnSpLocks noChangeShapeType="1"/>
            <a:stCxn id="14" idx="0"/>
          </p:cNvCxnSpPr>
          <p:nvPr/>
        </p:nvCxnSpPr>
        <p:spPr bwMode="auto">
          <a:xfrm flipH="1" flipV="1">
            <a:off x="6832739" y="2491657"/>
            <a:ext cx="859" cy="508428"/>
          </a:xfrm>
          <a:prstGeom prst="straightConnector1">
            <a:avLst/>
          </a:prstGeom>
          <a:noFill/>
          <a:ln w="28575">
            <a:solidFill>
              <a:srgbClr val="000000"/>
            </a:solidFill>
            <a:round/>
            <a:headEnd/>
            <a:tailEnd/>
          </a:ln>
        </p:spPr>
      </p:cxnSp>
      <p:cxnSp>
        <p:nvCxnSpPr>
          <p:cNvPr id="18" name="AutoShape 16"/>
          <p:cNvCxnSpPr>
            <a:cxnSpLocks noChangeShapeType="1"/>
          </p:cNvCxnSpPr>
          <p:nvPr/>
        </p:nvCxnSpPr>
        <p:spPr bwMode="auto">
          <a:xfrm flipV="1">
            <a:off x="7727825" y="2491657"/>
            <a:ext cx="5762" cy="510048"/>
          </a:xfrm>
          <a:prstGeom prst="straightConnector1">
            <a:avLst/>
          </a:prstGeom>
          <a:noFill/>
          <a:ln w="28575">
            <a:solidFill>
              <a:srgbClr val="000000"/>
            </a:solidFill>
            <a:round/>
            <a:headEnd/>
            <a:tailEnd/>
          </a:ln>
        </p:spPr>
      </p:cxnSp>
      <p:cxnSp>
        <p:nvCxnSpPr>
          <p:cNvPr id="19" name="AutoShape 17"/>
          <p:cNvCxnSpPr>
            <a:cxnSpLocks noChangeShapeType="1"/>
          </p:cNvCxnSpPr>
          <p:nvPr/>
        </p:nvCxnSpPr>
        <p:spPr bwMode="auto">
          <a:xfrm flipV="1">
            <a:off x="8633110" y="2491658"/>
            <a:ext cx="1327" cy="494958"/>
          </a:xfrm>
          <a:prstGeom prst="straightConnector1">
            <a:avLst/>
          </a:prstGeom>
          <a:noFill/>
          <a:ln w="28575">
            <a:solidFill>
              <a:srgbClr val="000000"/>
            </a:solidFill>
            <a:round/>
            <a:headEnd/>
            <a:tailEnd/>
          </a:ln>
        </p:spPr>
      </p:cxnSp>
      <p:sp>
        <p:nvSpPr>
          <p:cNvPr id="20" name="Rectangle 18"/>
          <p:cNvSpPr>
            <a:spLocks noChangeArrowheads="1"/>
          </p:cNvSpPr>
          <p:nvPr/>
        </p:nvSpPr>
        <p:spPr bwMode="auto">
          <a:xfrm>
            <a:off x="3917347" y="1990703"/>
            <a:ext cx="1029787" cy="1093805"/>
          </a:xfrm>
          <a:prstGeom prst="rect">
            <a:avLst/>
          </a:prstGeom>
          <a:solidFill>
            <a:srgbClr val="DBE5F1"/>
          </a:solidFill>
          <a:ln w="19050">
            <a:solidFill>
              <a:srgbClr val="000000"/>
            </a:solidFill>
            <a:miter lim="800000"/>
            <a:headEnd/>
            <a:tailEnd/>
          </a:ln>
        </p:spPr>
        <p:txBody>
          <a:bodyPr vert="horz" wrap="square" lIns="0" tIns="32918" rIns="0" bIns="0" numCol="1" anchor="t"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vRouter Agent</a:t>
            </a:r>
            <a:endParaRPr lang="en-US" sz="2160" dirty="0">
              <a:latin typeface="Arial" pitchFamily="34" charset="0"/>
              <a:cs typeface="Arial" pitchFamily="34" charset="0"/>
            </a:endParaRPr>
          </a:p>
        </p:txBody>
      </p:sp>
      <p:sp>
        <p:nvSpPr>
          <p:cNvPr id="22" name="Rectangle 20"/>
          <p:cNvSpPr>
            <a:spLocks noChangeArrowheads="1"/>
          </p:cNvSpPr>
          <p:nvPr/>
        </p:nvSpPr>
        <p:spPr bwMode="auto">
          <a:xfrm rot="5400000">
            <a:off x="7539946" y="4787364"/>
            <a:ext cx="134375" cy="257876"/>
          </a:xfrm>
          <a:prstGeom prst="rect">
            <a:avLst/>
          </a:prstGeom>
          <a:gradFill rotWithShape="1">
            <a:gsLst>
              <a:gs pos="0">
                <a:srgbClr val="B8CCE4">
                  <a:gamma/>
                  <a:shade val="46275"/>
                  <a:invGamma/>
                </a:srgbClr>
              </a:gs>
              <a:gs pos="50000">
                <a:srgbClr val="B8CCE4"/>
              </a:gs>
              <a:gs pos="100000">
                <a:srgbClr val="B8CCE4">
                  <a:gamma/>
                  <a:shade val="46275"/>
                  <a:invGamma/>
                </a:srgbClr>
              </a:gs>
            </a:gsLst>
            <a:lin ang="5400000" scaled="1"/>
          </a:gradFill>
          <a:ln w="19050">
            <a:noFill/>
            <a:miter lim="800000"/>
            <a:headEnd/>
            <a:tailEnd/>
          </a:ln>
        </p:spPr>
        <p:txBody>
          <a:bodyPr vert="horz" wrap="square" lIns="109728" tIns="32918" rIns="109728" bIns="0" numCol="1" anchor="ctr" anchorCtr="0" compatLnSpc="1">
            <a:prstTxWarp prst="textNoShape">
              <a:avLst/>
            </a:prstTxWarp>
          </a:bodyPr>
          <a:lstStyle/>
          <a:p>
            <a:endParaRPr lang="en-US" sz="2760" dirty="0"/>
          </a:p>
        </p:txBody>
      </p:sp>
      <p:sp>
        <p:nvSpPr>
          <p:cNvPr id="23" name="AutoShape 21"/>
          <p:cNvSpPr>
            <a:spLocks noChangeArrowheads="1"/>
          </p:cNvSpPr>
          <p:nvPr/>
        </p:nvSpPr>
        <p:spPr bwMode="auto">
          <a:xfrm>
            <a:off x="5615561" y="3804538"/>
            <a:ext cx="642972" cy="223956"/>
          </a:xfrm>
          <a:prstGeom prst="roundRect">
            <a:avLst>
              <a:gd name="adj" fmla="val 20588"/>
            </a:avLst>
          </a:prstGeom>
          <a:solidFill>
            <a:srgbClr val="FFFFFF"/>
          </a:solidFill>
          <a:ln w="19050">
            <a:solidFill>
              <a:srgbClr val="000000"/>
            </a:solidFill>
            <a:round/>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Flow Table</a:t>
            </a:r>
            <a:endParaRPr lang="en-US" sz="2160" dirty="0">
              <a:latin typeface="Arial" pitchFamily="34" charset="0"/>
              <a:cs typeface="Arial" pitchFamily="34" charset="0"/>
            </a:endParaRPr>
          </a:p>
        </p:txBody>
      </p:sp>
      <p:sp>
        <p:nvSpPr>
          <p:cNvPr id="24" name="AutoShape 22"/>
          <p:cNvSpPr>
            <a:spLocks noChangeArrowheads="1"/>
          </p:cNvSpPr>
          <p:nvPr/>
        </p:nvSpPr>
        <p:spPr bwMode="auto">
          <a:xfrm>
            <a:off x="5615561" y="3548331"/>
            <a:ext cx="642972" cy="223957"/>
          </a:xfrm>
          <a:prstGeom prst="roundRect">
            <a:avLst>
              <a:gd name="adj" fmla="val 20588"/>
            </a:avLst>
          </a:prstGeom>
          <a:solidFill>
            <a:srgbClr val="FFFFFF"/>
          </a:solidFill>
          <a:ln w="19050">
            <a:solidFill>
              <a:srgbClr val="000000"/>
            </a:solidFill>
            <a:round/>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FIB</a:t>
            </a:r>
            <a:endParaRPr lang="en-US" sz="2160" dirty="0">
              <a:latin typeface="Arial" pitchFamily="34" charset="0"/>
              <a:cs typeface="Arial" pitchFamily="34" charset="0"/>
            </a:endParaRPr>
          </a:p>
        </p:txBody>
      </p:sp>
      <p:sp>
        <p:nvSpPr>
          <p:cNvPr id="25" name="AutoShape 23"/>
          <p:cNvSpPr>
            <a:spLocks noChangeArrowheads="1"/>
          </p:cNvSpPr>
          <p:nvPr/>
        </p:nvSpPr>
        <p:spPr bwMode="auto">
          <a:xfrm>
            <a:off x="6504376" y="3804538"/>
            <a:ext cx="642972" cy="223956"/>
          </a:xfrm>
          <a:prstGeom prst="roundRect">
            <a:avLst>
              <a:gd name="adj" fmla="val 20588"/>
            </a:avLst>
          </a:prstGeom>
          <a:solidFill>
            <a:srgbClr val="FFFFFF"/>
          </a:solidFill>
          <a:ln w="19050">
            <a:solidFill>
              <a:srgbClr val="000000"/>
            </a:solidFill>
            <a:round/>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Flow Table</a:t>
            </a:r>
            <a:endParaRPr lang="en-US" sz="2160" dirty="0">
              <a:latin typeface="Arial" pitchFamily="34" charset="0"/>
              <a:cs typeface="Arial" pitchFamily="34" charset="0"/>
            </a:endParaRPr>
          </a:p>
        </p:txBody>
      </p:sp>
      <p:sp>
        <p:nvSpPr>
          <p:cNvPr id="26" name="AutoShape 24"/>
          <p:cNvSpPr>
            <a:spLocks noChangeArrowheads="1"/>
          </p:cNvSpPr>
          <p:nvPr/>
        </p:nvSpPr>
        <p:spPr bwMode="auto">
          <a:xfrm>
            <a:off x="6504376" y="3548331"/>
            <a:ext cx="642972" cy="223957"/>
          </a:xfrm>
          <a:prstGeom prst="roundRect">
            <a:avLst>
              <a:gd name="adj" fmla="val 20588"/>
            </a:avLst>
          </a:prstGeom>
          <a:solidFill>
            <a:srgbClr val="FFFFFF"/>
          </a:solidFill>
          <a:ln w="19050">
            <a:solidFill>
              <a:srgbClr val="000000"/>
            </a:solidFill>
            <a:round/>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FIB</a:t>
            </a:r>
            <a:endParaRPr lang="en-US" sz="2160" dirty="0">
              <a:latin typeface="Arial" pitchFamily="34" charset="0"/>
              <a:cs typeface="Arial" pitchFamily="34" charset="0"/>
            </a:endParaRPr>
          </a:p>
        </p:txBody>
      </p:sp>
      <p:sp>
        <p:nvSpPr>
          <p:cNvPr id="27" name="AutoShape 25"/>
          <p:cNvSpPr>
            <a:spLocks noChangeArrowheads="1"/>
          </p:cNvSpPr>
          <p:nvPr/>
        </p:nvSpPr>
        <p:spPr bwMode="auto">
          <a:xfrm>
            <a:off x="7895190" y="3804538"/>
            <a:ext cx="642972" cy="223956"/>
          </a:xfrm>
          <a:prstGeom prst="roundRect">
            <a:avLst>
              <a:gd name="adj" fmla="val 20588"/>
            </a:avLst>
          </a:prstGeom>
          <a:solidFill>
            <a:srgbClr val="FFFFFF"/>
          </a:solidFill>
          <a:ln w="19050">
            <a:solidFill>
              <a:srgbClr val="000000"/>
            </a:solidFill>
            <a:round/>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Flow Table</a:t>
            </a:r>
            <a:endParaRPr lang="en-US" sz="2160" dirty="0">
              <a:latin typeface="Arial" pitchFamily="34" charset="0"/>
              <a:cs typeface="Arial" pitchFamily="34" charset="0"/>
            </a:endParaRPr>
          </a:p>
        </p:txBody>
      </p:sp>
      <p:sp>
        <p:nvSpPr>
          <p:cNvPr id="28" name="AutoShape 26"/>
          <p:cNvSpPr>
            <a:spLocks noChangeArrowheads="1"/>
          </p:cNvSpPr>
          <p:nvPr/>
        </p:nvSpPr>
        <p:spPr bwMode="auto">
          <a:xfrm>
            <a:off x="7895190" y="3548331"/>
            <a:ext cx="642972" cy="223957"/>
          </a:xfrm>
          <a:prstGeom prst="roundRect">
            <a:avLst>
              <a:gd name="adj" fmla="val 20588"/>
            </a:avLst>
          </a:prstGeom>
          <a:solidFill>
            <a:srgbClr val="FFFFFF"/>
          </a:solidFill>
          <a:ln w="19050">
            <a:solidFill>
              <a:srgbClr val="000000"/>
            </a:solidFill>
            <a:round/>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FIB</a:t>
            </a:r>
            <a:endParaRPr lang="en-US" sz="2160" dirty="0">
              <a:latin typeface="Arial" pitchFamily="34" charset="0"/>
              <a:cs typeface="Arial" pitchFamily="34" charset="0"/>
            </a:endParaRPr>
          </a:p>
        </p:txBody>
      </p:sp>
      <p:sp>
        <p:nvSpPr>
          <p:cNvPr id="29" name="Rectangle 27"/>
          <p:cNvSpPr>
            <a:spLocks noChangeArrowheads="1"/>
          </p:cNvSpPr>
          <p:nvPr/>
        </p:nvSpPr>
        <p:spPr bwMode="auto">
          <a:xfrm>
            <a:off x="8258167" y="4806592"/>
            <a:ext cx="1414883" cy="535703"/>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defTabSz="1097280" fontAlgn="base">
              <a:spcBef>
                <a:spcPct val="0"/>
              </a:spcBef>
              <a:spcAft>
                <a:spcPts val="1200"/>
              </a:spcAft>
            </a:pPr>
            <a:r>
              <a:rPr lang="en-US" sz="1080" dirty="0">
                <a:latin typeface="Calibri" pitchFamily="34" charset="0"/>
                <a:cs typeface="Arial" pitchFamily="34" charset="0"/>
              </a:rPr>
              <a:t>Overlay tunnels</a:t>
            </a:r>
            <a:br>
              <a:rPr lang="en-US" sz="1080" dirty="0">
                <a:latin typeface="Calibri" pitchFamily="34" charset="0"/>
                <a:cs typeface="Arial" pitchFamily="34" charset="0"/>
              </a:rPr>
            </a:br>
            <a:r>
              <a:rPr lang="en-US" sz="1080" dirty="0">
                <a:latin typeface="Calibri" pitchFamily="34" charset="0"/>
                <a:cs typeface="Arial" pitchFamily="34" charset="0"/>
              </a:rPr>
              <a:t>MPLS over GRE or VXLAN</a:t>
            </a:r>
            <a:endParaRPr lang="en-US" sz="2160" dirty="0">
              <a:latin typeface="Arial" pitchFamily="34" charset="0"/>
              <a:cs typeface="Arial" pitchFamily="34" charset="0"/>
            </a:endParaRPr>
          </a:p>
        </p:txBody>
      </p:sp>
      <p:sp>
        <p:nvSpPr>
          <p:cNvPr id="42" name="Rectangle 18"/>
          <p:cNvSpPr>
            <a:spLocks noChangeArrowheads="1"/>
          </p:cNvSpPr>
          <p:nvPr/>
        </p:nvSpPr>
        <p:spPr bwMode="auto">
          <a:xfrm>
            <a:off x="4259999" y="6595351"/>
            <a:ext cx="2512879" cy="569594"/>
          </a:xfrm>
          <a:prstGeom prst="rect">
            <a:avLst/>
          </a:prstGeom>
          <a:solidFill>
            <a:srgbClr val="95B3D7"/>
          </a:solidFill>
          <a:ln w="19050">
            <a:solidFill>
              <a:srgbClr val="000000"/>
            </a:solidFill>
            <a:miter lim="800000"/>
            <a:headEnd/>
            <a:tailEnd/>
          </a:ln>
        </p:spPr>
        <p:txBody>
          <a:bodyPr vert="horz" wrap="square" lIns="0" tIns="32918" rIns="0" bIns="0" numCol="1" anchor="t" anchorCtr="0" compatLnSpc="1">
            <a:prstTxWarp prst="textNoShape">
              <a:avLst/>
            </a:prstTxWarp>
          </a:bodyPr>
          <a:lstStyle/>
          <a:p>
            <a:pPr algn="ctr" fontAlgn="base">
              <a:spcBef>
                <a:spcPct val="0"/>
              </a:spcBef>
              <a:spcAft>
                <a:spcPts val="1200"/>
              </a:spcAft>
            </a:pPr>
            <a:r>
              <a:rPr lang="en-US" sz="1080" dirty="0">
                <a:solidFill>
                  <a:srgbClr val="FFFFFF"/>
                </a:solidFill>
                <a:latin typeface="Calibri" pitchFamily="34" charset="0"/>
                <a:cs typeface="Arial" pitchFamily="34" charset="0"/>
              </a:rPr>
              <a:t>JUNOSV CONTRAIL CONTROLLER</a:t>
            </a:r>
            <a:endParaRPr lang="en-US" sz="2760" dirty="0">
              <a:latin typeface="Arial" pitchFamily="34" charset="0"/>
              <a:cs typeface="Arial" pitchFamily="34" charset="0"/>
            </a:endParaRPr>
          </a:p>
        </p:txBody>
      </p:sp>
      <p:sp>
        <p:nvSpPr>
          <p:cNvPr id="43" name="Rectangle 18"/>
          <p:cNvSpPr>
            <a:spLocks noChangeArrowheads="1"/>
          </p:cNvSpPr>
          <p:nvPr/>
        </p:nvSpPr>
        <p:spPr bwMode="auto">
          <a:xfrm>
            <a:off x="4412399" y="6442647"/>
            <a:ext cx="2512879" cy="569594"/>
          </a:xfrm>
          <a:prstGeom prst="rect">
            <a:avLst/>
          </a:prstGeom>
          <a:solidFill>
            <a:srgbClr val="95B3D7"/>
          </a:solidFill>
          <a:ln w="19050">
            <a:solidFill>
              <a:srgbClr val="000000"/>
            </a:solidFill>
            <a:miter lim="800000"/>
            <a:headEnd/>
            <a:tailEnd/>
          </a:ln>
        </p:spPr>
        <p:txBody>
          <a:bodyPr vert="horz" wrap="square" lIns="0" tIns="32918" rIns="0" bIns="0" numCol="1" anchor="t" anchorCtr="0" compatLnSpc="1">
            <a:prstTxWarp prst="textNoShape">
              <a:avLst/>
            </a:prstTxWarp>
          </a:bodyPr>
          <a:lstStyle/>
          <a:p>
            <a:pPr algn="ctr" defTabSz="1097280" fontAlgn="base">
              <a:spcBef>
                <a:spcPct val="0"/>
              </a:spcBef>
              <a:spcAft>
                <a:spcPts val="1200"/>
              </a:spcAft>
            </a:pPr>
            <a:r>
              <a:rPr lang="en-US" sz="1080" dirty="0">
                <a:solidFill>
                  <a:srgbClr val="FFFFFF"/>
                </a:solidFill>
                <a:latin typeface="Calibri" pitchFamily="34" charset="0"/>
                <a:cs typeface="Arial" pitchFamily="34" charset="0"/>
              </a:rPr>
              <a:t> CONTRAIL VNS CONTROLLER</a:t>
            </a:r>
            <a:endParaRPr lang="en-US" sz="2160" dirty="0">
              <a:latin typeface="Arial" pitchFamily="34" charset="0"/>
              <a:cs typeface="Arial" pitchFamily="34" charset="0"/>
            </a:endParaRPr>
          </a:p>
        </p:txBody>
      </p:sp>
      <p:sp>
        <p:nvSpPr>
          <p:cNvPr id="52" name="Rectangle 3"/>
          <p:cNvSpPr>
            <a:spLocks noChangeArrowheads="1"/>
          </p:cNvSpPr>
          <p:nvPr/>
        </p:nvSpPr>
        <p:spPr bwMode="auto">
          <a:xfrm>
            <a:off x="4161321" y="5053415"/>
            <a:ext cx="569596" cy="283846"/>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XMPP</a:t>
            </a:r>
            <a:endParaRPr lang="en-US" sz="2160" dirty="0">
              <a:latin typeface="Arial" pitchFamily="34" charset="0"/>
              <a:cs typeface="Arial" pitchFamily="34" charset="0"/>
            </a:endParaRPr>
          </a:p>
        </p:txBody>
      </p:sp>
      <p:sp>
        <p:nvSpPr>
          <p:cNvPr id="55" name="Rectangle 18"/>
          <p:cNvSpPr>
            <a:spLocks noChangeArrowheads="1"/>
          </p:cNvSpPr>
          <p:nvPr/>
        </p:nvSpPr>
        <p:spPr bwMode="auto">
          <a:xfrm>
            <a:off x="6785913" y="4510685"/>
            <a:ext cx="1029787" cy="310943"/>
          </a:xfrm>
          <a:prstGeom prst="rect">
            <a:avLst/>
          </a:prstGeom>
          <a:solidFill>
            <a:srgbClr val="DBE5F1"/>
          </a:solidFill>
          <a:ln w="19050">
            <a:solidFill>
              <a:srgbClr val="000000"/>
            </a:solidFill>
            <a:miter lim="800000"/>
            <a:headEnd/>
            <a:tailEnd/>
          </a:ln>
        </p:spPr>
        <p:txBody>
          <a:bodyPr vert="horz" wrap="square" lIns="0" tIns="32918" rIns="0" bIns="0" numCol="1" anchor="t"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Eth1</a:t>
            </a:r>
            <a:endParaRPr lang="en-US" sz="2160" dirty="0">
              <a:latin typeface="Arial" pitchFamily="34" charset="0"/>
              <a:cs typeface="Arial" pitchFamily="34" charset="0"/>
            </a:endParaRPr>
          </a:p>
        </p:txBody>
      </p:sp>
      <p:cxnSp>
        <p:nvCxnSpPr>
          <p:cNvPr id="56" name="AutoShape 15"/>
          <p:cNvCxnSpPr>
            <a:cxnSpLocks noChangeShapeType="1"/>
          </p:cNvCxnSpPr>
          <p:nvPr/>
        </p:nvCxnSpPr>
        <p:spPr bwMode="auto">
          <a:xfrm flipV="1">
            <a:off x="5193029" y="1537995"/>
            <a:ext cx="0" cy="3168859"/>
          </a:xfrm>
          <a:prstGeom prst="straightConnector1">
            <a:avLst/>
          </a:prstGeom>
          <a:noFill/>
          <a:ln w="9525" cmpd="sng">
            <a:solidFill>
              <a:srgbClr val="000000"/>
            </a:solidFill>
            <a:prstDash val="dot"/>
            <a:round/>
            <a:headEnd/>
            <a:tailEnd/>
          </a:ln>
        </p:spPr>
      </p:cxnSp>
      <p:cxnSp>
        <p:nvCxnSpPr>
          <p:cNvPr id="57" name="AutoShape 16"/>
          <p:cNvCxnSpPr>
            <a:cxnSpLocks noChangeShapeType="1"/>
            <a:stCxn id="55" idx="0"/>
          </p:cNvCxnSpPr>
          <p:nvPr/>
        </p:nvCxnSpPr>
        <p:spPr bwMode="auto">
          <a:xfrm flipH="1" flipV="1">
            <a:off x="7290280" y="4208890"/>
            <a:ext cx="10526" cy="301795"/>
          </a:xfrm>
          <a:prstGeom prst="straightConnector1">
            <a:avLst/>
          </a:prstGeom>
          <a:noFill/>
          <a:ln w="28575">
            <a:solidFill>
              <a:srgbClr val="000000"/>
            </a:solidFill>
            <a:round/>
            <a:headEnd/>
            <a:tailEnd/>
          </a:ln>
        </p:spPr>
      </p:cxnSp>
      <p:sp>
        <p:nvSpPr>
          <p:cNvPr id="58" name="Rectangle 27"/>
          <p:cNvSpPr>
            <a:spLocks noChangeArrowheads="1"/>
          </p:cNvSpPr>
          <p:nvPr/>
        </p:nvSpPr>
        <p:spPr bwMode="auto">
          <a:xfrm>
            <a:off x="5272553" y="4389967"/>
            <a:ext cx="674880" cy="347066"/>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defTabSz="1097280" fontAlgn="base">
              <a:spcBef>
                <a:spcPct val="0"/>
              </a:spcBef>
              <a:spcAft>
                <a:spcPts val="1200"/>
              </a:spcAft>
            </a:pPr>
            <a:r>
              <a:rPr lang="en-US" sz="1080" dirty="0">
                <a:latin typeface="Calibri" pitchFamily="34" charset="0"/>
                <a:cs typeface="Arial" pitchFamily="34" charset="0"/>
              </a:rPr>
              <a:t>Kernel</a:t>
            </a:r>
            <a:endParaRPr lang="en-US" sz="2160" dirty="0">
              <a:latin typeface="Arial" pitchFamily="34" charset="0"/>
              <a:cs typeface="Arial" pitchFamily="34" charset="0"/>
            </a:endParaRPr>
          </a:p>
        </p:txBody>
      </p:sp>
      <p:sp>
        <p:nvSpPr>
          <p:cNvPr id="59" name="Rectangle 27"/>
          <p:cNvSpPr>
            <a:spLocks noChangeArrowheads="1"/>
          </p:cNvSpPr>
          <p:nvPr/>
        </p:nvSpPr>
        <p:spPr bwMode="auto">
          <a:xfrm>
            <a:off x="6028778" y="2445186"/>
            <a:ext cx="1457638" cy="299993"/>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defTabSz="1097280" fontAlgn="base">
              <a:spcBef>
                <a:spcPct val="0"/>
              </a:spcBef>
              <a:spcAft>
                <a:spcPts val="1200"/>
              </a:spcAft>
            </a:pPr>
            <a:r>
              <a:rPr lang="en-US" sz="1080" dirty="0">
                <a:latin typeface="Calibri" pitchFamily="34" charset="0"/>
                <a:cs typeface="Arial" pitchFamily="34" charset="0"/>
              </a:rPr>
              <a:t>Tap Interfaces (vif)</a:t>
            </a:r>
            <a:endParaRPr lang="en-US" sz="2160" dirty="0">
              <a:latin typeface="Arial" pitchFamily="34" charset="0"/>
              <a:cs typeface="Arial" pitchFamily="34" charset="0"/>
            </a:endParaRPr>
          </a:p>
        </p:txBody>
      </p:sp>
      <p:cxnSp>
        <p:nvCxnSpPr>
          <p:cNvPr id="41" name="Elbow Connector 40"/>
          <p:cNvCxnSpPr>
            <a:stCxn id="20" idx="2"/>
            <a:endCxn id="11" idx="1"/>
          </p:cNvCxnSpPr>
          <p:nvPr/>
        </p:nvCxnSpPr>
        <p:spPr>
          <a:xfrm rot="16200000" flipH="1">
            <a:off x="4736855" y="2779894"/>
            <a:ext cx="385886" cy="995114"/>
          </a:xfrm>
          <a:prstGeom prst="bentConnector2">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60" name="Rectangle 27"/>
          <p:cNvSpPr>
            <a:spLocks noChangeArrowheads="1"/>
          </p:cNvSpPr>
          <p:nvPr/>
        </p:nvSpPr>
        <p:spPr bwMode="auto">
          <a:xfrm>
            <a:off x="4506702" y="3469488"/>
            <a:ext cx="957910" cy="288509"/>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defTabSz="1097280" fontAlgn="base">
              <a:spcBef>
                <a:spcPct val="0"/>
              </a:spcBef>
              <a:spcAft>
                <a:spcPts val="1200"/>
              </a:spcAft>
            </a:pPr>
            <a:r>
              <a:rPr lang="en-US" sz="1080" dirty="0">
                <a:latin typeface="Calibri" pitchFamily="34" charset="0"/>
                <a:cs typeface="Arial" pitchFamily="34" charset="0"/>
              </a:rPr>
              <a:t>pkt0</a:t>
            </a:r>
            <a:endParaRPr lang="en-US" sz="2160" dirty="0">
              <a:latin typeface="Arial" pitchFamily="34" charset="0"/>
              <a:cs typeface="Arial" pitchFamily="34" charset="0"/>
            </a:endParaRPr>
          </a:p>
        </p:txBody>
      </p:sp>
      <p:sp>
        <p:nvSpPr>
          <p:cNvPr id="61" name="Rectangle 27"/>
          <p:cNvSpPr>
            <a:spLocks noChangeArrowheads="1"/>
          </p:cNvSpPr>
          <p:nvPr/>
        </p:nvSpPr>
        <p:spPr bwMode="auto">
          <a:xfrm>
            <a:off x="4851900" y="4391771"/>
            <a:ext cx="674880" cy="347066"/>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defTabSz="1097280" fontAlgn="base">
              <a:spcBef>
                <a:spcPct val="0"/>
              </a:spcBef>
              <a:spcAft>
                <a:spcPts val="1200"/>
              </a:spcAft>
            </a:pPr>
            <a:r>
              <a:rPr lang="en-US" sz="1080" dirty="0">
                <a:latin typeface="Calibri" pitchFamily="34" charset="0"/>
                <a:cs typeface="Arial" pitchFamily="34" charset="0"/>
              </a:rPr>
              <a:t>User</a:t>
            </a:r>
            <a:endParaRPr lang="en-US" sz="2160" dirty="0">
              <a:latin typeface="Arial" pitchFamily="34" charset="0"/>
              <a:cs typeface="Arial" pitchFamily="34" charset="0"/>
            </a:endParaRPr>
          </a:p>
        </p:txBody>
      </p:sp>
      <p:sp>
        <p:nvSpPr>
          <p:cNvPr id="62" name="Rectangle 18"/>
          <p:cNvSpPr>
            <a:spLocks noChangeArrowheads="1"/>
          </p:cNvSpPr>
          <p:nvPr/>
        </p:nvSpPr>
        <p:spPr bwMode="auto">
          <a:xfrm>
            <a:off x="4041693" y="4572847"/>
            <a:ext cx="759042" cy="239635"/>
          </a:xfrm>
          <a:prstGeom prst="rect">
            <a:avLst/>
          </a:prstGeom>
          <a:solidFill>
            <a:srgbClr val="DBE5F1"/>
          </a:solidFill>
          <a:ln w="19050">
            <a:solidFill>
              <a:srgbClr val="000000"/>
            </a:solidFill>
            <a:prstDash val="sysDot"/>
            <a:miter lim="800000"/>
            <a:headEnd/>
            <a:tailEnd/>
          </a:ln>
        </p:spPr>
        <p:txBody>
          <a:bodyPr vert="horz" wrap="square" lIns="0" tIns="32918" rIns="0" bIns="0" numCol="1" anchor="t"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Eth0</a:t>
            </a:r>
            <a:endParaRPr lang="en-US" sz="2160" dirty="0">
              <a:latin typeface="Arial" pitchFamily="34" charset="0"/>
              <a:cs typeface="Arial" pitchFamily="34" charset="0"/>
            </a:endParaRPr>
          </a:p>
        </p:txBody>
      </p:sp>
      <p:cxnSp>
        <p:nvCxnSpPr>
          <p:cNvPr id="64" name="Straight Arrow Connector 63"/>
          <p:cNvCxnSpPr>
            <a:stCxn id="20" idx="2"/>
            <a:endCxn id="62" idx="0"/>
          </p:cNvCxnSpPr>
          <p:nvPr/>
        </p:nvCxnSpPr>
        <p:spPr>
          <a:xfrm flipH="1">
            <a:off x="4421215" y="3084508"/>
            <a:ext cx="11027" cy="1488340"/>
          </a:xfrm>
          <a:prstGeom prst="straightConnector1">
            <a:avLst/>
          </a:prstGeom>
          <a:ln>
            <a:prstDash val="sysDot"/>
            <a:tailEnd type="arrow"/>
          </a:ln>
        </p:spPr>
        <p:style>
          <a:lnRef idx="2">
            <a:schemeClr val="accent1"/>
          </a:lnRef>
          <a:fillRef idx="0">
            <a:schemeClr val="accent1"/>
          </a:fillRef>
          <a:effectRef idx="1">
            <a:schemeClr val="accent1"/>
          </a:effectRef>
          <a:fontRef idx="minor">
            <a:schemeClr val="tx1"/>
          </a:fontRef>
        </p:style>
      </p:cxnSp>
      <p:sp>
        <p:nvSpPr>
          <p:cNvPr id="79" name="Rectangle 18"/>
          <p:cNvSpPr>
            <a:spLocks noChangeArrowheads="1"/>
          </p:cNvSpPr>
          <p:nvPr/>
        </p:nvSpPr>
        <p:spPr bwMode="auto">
          <a:xfrm>
            <a:off x="7902425" y="4510695"/>
            <a:ext cx="1029787" cy="310943"/>
          </a:xfrm>
          <a:prstGeom prst="rect">
            <a:avLst/>
          </a:prstGeom>
          <a:solidFill>
            <a:srgbClr val="DBE5F1"/>
          </a:solidFill>
          <a:ln w="19050">
            <a:solidFill>
              <a:srgbClr val="000000"/>
            </a:solidFill>
            <a:miter lim="800000"/>
            <a:headEnd/>
            <a:tailEnd/>
          </a:ln>
        </p:spPr>
        <p:txBody>
          <a:bodyPr vert="horz" wrap="square" lIns="0" tIns="32918" rIns="0" bIns="0" numCol="1" anchor="t"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EthN</a:t>
            </a:r>
            <a:endParaRPr lang="en-US" sz="2160" dirty="0">
              <a:latin typeface="Arial" pitchFamily="34" charset="0"/>
              <a:cs typeface="Arial" pitchFamily="34" charset="0"/>
            </a:endParaRPr>
          </a:p>
        </p:txBody>
      </p:sp>
      <p:cxnSp>
        <p:nvCxnSpPr>
          <p:cNvPr id="81" name="AutoShape 16"/>
          <p:cNvCxnSpPr>
            <a:cxnSpLocks noChangeShapeType="1"/>
          </p:cNvCxnSpPr>
          <p:nvPr/>
        </p:nvCxnSpPr>
        <p:spPr bwMode="auto">
          <a:xfrm flipH="1" flipV="1">
            <a:off x="8318092" y="4195602"/>
            <a:ext cx="10526" cy="301795"/>
          </a:xfrm>
          <a:prstGeom prst="straightConnector1">
            <a:avLst/>
          </a:prstGeom>
          <a:noFill/>
          <a:ln w="28575">
            <a:solidFill>
              <a:srgbClr val="000000"/>
            </a:solidFill>
            <a:round/>
            <a:headEnd/>
            <a:tailEnd/>
          </a:ln>
        </p:spPr>
      </p:cxnSp>
      <p:cxnSp>
        <p:nvCxnSpPr>
          <p:cNvPr id="89" name="Straight Arrow Connector 88"/>
          <p:cNvCxnSpPr>
            <a:stCxn id="62" idx="2"/>
            <a:endCxn id="43" idx="0"/>
          </p:cNvCxnSpPr>
          <p:nvPr/>
        </p:nvCxnSpPr>
        <p:spPr>
          <a:xfrm>
            <a:off x="4421215" y="4812482"/>
            <a:ext cx="1247624" cy="1630164"/>
          </a:xfrm>
          <a:prstGeom prst="straightConnector1">
            <a:avLst/>
          </a:prstGeom>
          <a:ln>
            <a:prstDash val="sysDot"/>
            <a:tailEnd type="arrow"/>
          </a:ln>
        </p:spPr>
        <p:style>
          <a:lnRef idx="2">
            <a:schemeClr val="accent1"/>
          </a:lnRef>
          <a:fillRef idx="0">
            <a:schemeClr val="accent1"/>
          </a:fillRef>
          <a:effectRef idx="1">
            <a:schemeClr val="accent1"/>
          </a:effectRef>
          <a:fontRef idx="minor">
            <a:schemeClr val="tx1"/>
          </a:fontRef>
        </p:style>
      </p:cxnSp>
      <p:sp>
        <p:nvSpPr>
          <p:cNvPr id="92" name="AutoShape 8"/>
          <p:cNvSpPr>
            <a:spLocks noChangeArrowheads="1"/>
          </p:cNvSpPr>
          <p:nvPr/>
        </p:nvSpPr>
        <p:spPr bwMode="auto">
          <a:xfrm>
            <a:off x="4031253" y="2247231"/>
            <a:ext cx="799658" cy="286706"/>
          </a:xfrm>
          <a:prstGeom prst="can">
            <a:avLst>
              <a:gd name="adj" fmla="val 17023"/>
            </a:avLst>
          </a:prstGeom>
          <a:solidFill>
            <a:srgbClr val="DBE5F1"/>
          </a:solidFill>
          <a:ln w="19050">
            <a:solidFill>
              <a:srgbClr val="000000"/>
            </a:solidFill>
            <a:round/>
            <a:headEnd/>
            <a:tailEnd/>
          </a:ln>
        </p:spPr>
        <p:txBody>
          <a:bodyPr vert="horz" wrap="square" lIns="0" tIns="32918"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Config</a:t>
            </a:r>
            <a:endParaRPr lang="en-US" sz="2160" dirty="0">
              <a:latin typeface="Arial" pitchFamily="34" charset="0"/>
              <a:cs typeface="Arial" pitchFamily="34" charset="0"/>
            </a:endParaRPr>
          </a:p>
        </p:txBody>
      </p:sp>
      <p:sp>
        <p:nvSpPr>
          <p:cNvPr id="97" name="AutoShape 8"/>
          <p:cNvSpPr>
            <a:spLocks noChangeArrowheads="1"/>
          </p:cNvSpPr>
          <p:nvPr/>
        </p:nvSpPr>
        <p:spPr bwMode="auto">
          <a:xfrm>
            <a:off x="4017994" y="2626280"/>
            <a:ext cx="345187" cy="345260"/>
          </a:xfrm>
          <a:prstGeom prst="can">
            <a:avLst>
              <a:gd name="adj" fmla="val 17023"/>
            </a:avLst>
          </a:prstGeom>
          <a:solidFill>
            <a:srgbClr val="DBE5F1"/>
          </a:solidFill>
          <a:ln w="19050">
            <a:solidFill>
              <a:srgbClr val="000000"/>
            </a:solidFill>
            <a:round/>
            <a:headEnd/>
            <a:tailEnd/>
          </a:ln>
        </p:spPr>
        <p:txBody>
          <a:bodyPr vert="horz" wrap="square" lIns="0" tIns="32918"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VRFs</a:t>
            </a:r>
            <a:endParaRPr lang="en-US" sz="2160" dirty="0">
              <a:latin typeface="Arial" pitchFamily="34" charset="0"/>
              <a:cs typeface="Arial" pitchFamily="34" charset="0"/>
            </a:endParaRPr>
          </a:p>
        </p:txBody>
      </p:sp>
      <p:sp>
        <p:nvSpPr>
          <p:cNvPr id="98" name="AutoShape 8"/>
          <p:cNvSpPr>
            <a:spLocks noChangeArrowheads="1"/>
          </p:cNvSpPr>
          <p:nvPr/>
        </p:nvSpPr>
        <p:spPr bwMode="auto">
          <a:xfrm>
            <a:off x="4457363" y="2628080"/>
            <a:ext cx="345187" cy="345260"/>
          </a:xfrm>
          <a:prstGeom prst="can">
            <a:avLst>
              <a:gd name="adj" fmla="val 17023"/>
            </a:avLst>
          </a:prstGeom>
          <a:solidFill>
            <a:srgbClr val="DBE5F1"/>
          </a:solidFill>
          <a:ln w="19050">
            <a:solidFill>
              <a:srgbClr val="000000"/>
            </a:solidFill>
            <a:round/>
            <a:headEnd/>
            <a:tailEnd/>
          </a:ln>
        </p:spPr>
        <p:txBody>
          <a:bodyPr vert="horz" wrap="square" lIns="0" tIns="32918"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Policy Table</a:t>
            </a:r>
            <a:endParaRPr lang="en-US" sz="2160" dirty="0">
              <a:latin typeface="Arial" pitchFamily="34" charset="0"/>
              <a:cs typeface="Arial" pitchFamily="34" charset="0"/>
            </a:endParaRPr>
          </a:p>
        </p:txBody>
      </p:sp>
      <p:pic>
        <p:nvPicPr>
          <p:cNvPr id="99" name="Picture 32"/>
          <p:cNvPicPr>
            <a:picLocks noChangeAspect="1" noChangeArrowheads="1"/>
          </p:cNvPicPr>
          <p:nvPr/>
        </p:nvPicPr>
        <p:blipFill>
          <a:blip r:embed="rId3" cstate="print"/>
          <a:srcRect/>
          <a:stretch>
            <a:fillRect/>
          </a:stretch>
        </p:blipFill>
        <p:spPr bwMode="auto">
          <a:xfrm>
            <a:off x="7071380" y="5521716"/>
            <a:ext cx="1063820" cy="726094"/>
          </a:xfrm>
          <a:prstGeom prst="rect">
            <a:avLst/>
          </a:prstGeom>
          <a:noFill/>
        </p:spPr>
      </p:pic>
      <p:sp>
        <p:nvSpPr>
          <p:cNvPr id="100" name="Rectangle 3"/>
          <p:cNvSpPr>
            <a:spLocks noChangeArrowheads="1"/>
          </p:cNvSpPr>
          <p:nvPr/>
        </p:nvSpPr>
        <p:spPr bwMode="auto">
          <a:xfrm>
            <a:off x="8131307" y="5704078"/>
            <a:ext cx="1044970" cy="300510"/>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Top of Rack Switch</a:t>
            </a:r>
            <a:endParaRPr lang="en-US" sz="2160" dirty="0">
              <a:latin typeface="Arial" pitchFamily="34" charset="0"/>
              <a:cs typeface="Arial" pitchFamily="34" charset="0"/>
            </a:endParaRPr>
          </a:p>
        </p:txBody>
      </p:sp>
      <p:sp>
        <p:nvSpPr>
          <p:cNvPr id="101" name="Rectangle 3"/>
          <p:cNvSpPr>
            <a:spLocks noChangeArrowheads="1"/>
          </p:cNvSpPr>
          <p:nvPr/>
        </p:nvSpPr>
        <p:spPr bwMode="auto">
          <a:xfrm>
            <a:off x="7573052" y="6398209"/>
            <a:ext cx="569596" cy="283846"/>
          </a:xfrm>
          <a:prstGeom prst="rect">
            <a:avLst/>
          </a:prstGeom>
          <a:noFill/>
          <a:ln w="19050">
            <a:noFill/>
            <a:miter lim="800000"/>
            <a:headEnd/>
            <a:tailEnd/>
          </a:ln>
        </p:spPr>
        <p:txBody>
          <a:bodyPr vert="horz" wrap="square" lIns="0" tIns="0" rIns="0" bIns="0" numCol="1" anchor="ctr" anchorCtr="0" compatLnSpc="1">
            <a:prstTxWarp prst="textNoShape">
              <a:avLst/>
            </a:prstTxWarp>
          </a:bodyPr>
          <a:lstStyle/>
          <a:p>
            <a:pPr algn="ctr" defTabSz="1097280" fontAlgn="base">
              <a:spcBef>
                <a:spcPct val="0"/>
              </a:spcBef>
              <a:spcAft>
                <a:spcPts val="1200"/>
              </a:spcAft>
            </a:pPr>
            <a:r>
              <a:rPr lang="en-US" sz="1080" dirty="0">
                <a:latin typeface="Calibri" pitchFamily="34" charset="0"/>
                <a:cs typeface="Arial" pitchFamily="34" charset="0"/>
              </a:rPr>
              <a:t>XMPP</a:t>
            </a:r>
            <a:endParaRPr lang="en-US" sz="2160" dirty="0">
              <a:latin typeface="Arial" pitchFamily="34" charset="0"/>
              <a:cs typeface="Arial" pitchFamily="34" charset="0"/>
            </a:endParaRPr>
          </a:p>
        </p:txBody>
      </p:sp>
    </p:spTree>
    <p:extLst>
      <p:ext uri="{BB962C8B-B14F-4D97-AF65-F5344CB8AC3E}">
        <p14:creationId xmlns:p14="http://schemas.microsoft.com/office/powerpoint/2010/main" val="57029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747" y="578737"/>
            <a:ext cx="13167362" cy="664797"/>
          </a:xfrm>
        </p:spPr>
        <p:txBody>
          <a:bodyPr/>
          <a:lstStyle/>
          <a:p>
            <a:pPr algn="ctr"/>
            <a:r>
              <a:rPr lang="en-US" sz="3600" dirty="0" err="1"/>
              <a:t>vRouter</a:t>
            </a:r>
            <a:r>
              <a:rPr lang="en-US" sz="3600" dirty="0"/>
              <a:t> module interfaces</a:t>
            </a:r>
            <a:r>
              <a:rPr lang="en-US" dirty="0"/>
              <a:t>	</a:t>
            </a:r>
          </a:p>
        </p:txBody>
      </p:sp>
      <p:sp>
        <p:nvSpPr>
          <p:cNvPr id="4" name="Rectangle 2"/>
          <p:cNvSpPr>
            <a:spLocks noGrp="1" noChangeArrowheads="1"/>
          </p:cNvSpPr>
          <p:nvPr>
            <p:ph sz="quarter" idx="4294967295"/>
          </p:nvPr>
        </p:nvSpPr>
        <p:spPr bwMode="auto">
          <a:xfrm>
            <a:off x="4852446" y="3139312"/>
            <a:ext cx="2951073" cy="1360283"/>
          </a:xfrm>
          <a:prstGeom prst="rect">
            <a:avLst/>
          </a:prstGeom>
          <a:solidFill>
            <a:srgbClr val="95B3D7"/>
          </a:solidFill>
          <a:ln w="19050">
            <a:solidFill>
              <a:srgbClr val="000000"/>
            </a:solidFill>
            <a:miter lim="800000"/>
            <a:headEnd/>
            <a:tailEnd/>
          </a:ln>
        </p:spPr>
        <p:txBody>
          <a:bodyPr vert="horz" wrap="square" lIns="0" tIns="32919" rIns="0" bIns="0" numCol="1" rtlCol="0" anchor="t" anchorCtr="0" compatLnSpc="1">
            <a:prstTxWarp prst="textNoShape">
              <a:avLst/>
            </a:prstTxWarp>
            <a:normAutofit/>
          </a:bodyPr>
          <a:lstStyle/>
          <a:p>
            <a:pPr marL="0" indent="0" defTabSz="1097253" fontAlgn="base">
              <a:spcBef>
                <a:spcPct val="0"/>
              </a:spcBef>
              <a:spcAft>
                <a:spcPts val="1200"/>
              </a:spcAft>
              <a:buNone/>
            </a:pPr>
            <a:r>
              <a:rPr lang="en-US" sz="1080" dirty="0">
                <a:solidFill>
                  <a:srgbClr val="FFFFFF"/>
                </a:solidFill>
                <a:latin typeface="Calibri" pitchFamily="34" charset="0"/>
                <a:cs typeface="Arial" pitchFamily="34" charset="0"/>
              </a:rPr>
              <a:t>            </a:t>
            </a:r>
            <a:endParaRPr lang="en-US" sz="2160" dirty="0">
              <a:cs typeface="Arial" pitchFamily="34" charset="0"/>
            </a:endParaRPr>
          </a:p>
        </p:txBody>
      </p:sp>
      <p:sp>
        <p:nvSpPr>
          <p:cNvPr id="5" name="TextBox 4"/>
          <p:cNvSpPr txBox="1"/>
          <p:nvPr/>
        </p:nvSpPr>
        <p:spPr>
          <a:xfrm>
            <a:off x="5529741" y="3531942"/>
            <a:ext cx="1726435" cy="564322"/>
          </a:xfrm>
          <a:prstGeom prst="rect">
            <a:avLst/>
          </a:prstGeom>
          <a:noFill/>
        </p:spPr>
        <p:txBody>
          <a:bodyPr wrap="none" rtlCol="0">
            <a:spAutoFit/>
          </a:bodyPr>
          <a:lstStyle/>
          <a:p>
            <a:r>
              <a:rPr lang="en-US" sz="3067" dirty="0"/>
              <a:t>VROUTER</a:t>
            </a:r>
          </a:p>
        </p:txBody>
      </p:sp>
      <p:cxnSp>
        <p:nvCxnSpPr>
          <p:cNvPr id="6" name="AutoShape 33"/>
          <p:cNvCxnSpPr>
            <a:cxnSpLocks noChangeShapeType="1"/>
          </p:cNvCxnSpPr>
          <p:nvPr/>
        </p:nvCxnSpPr>
        <p:spPr bwMode="auto">
          <a:xfrm flipH="1">
            <a:off x="7779331" y="3906908"/>
            <a:ext cx="1415064" cy="21409"/>
          </a:xfrm>
          <a:prstGeom prst="straightConnector1">
            <a:avLst/>
          </a:prstGeom>
          <a:noFill/>
          <a:ln w="28575">
            <a:solidFill>
              <a:srgbClr val="000000"/>
            </a:solidFill>
            <a:round/>
            <a:headEnd type="none" w="med" len="med"/>
            <a:tailEnd type="triangle" w="med" len="med"/>
          </a:ln>
        </p:spPr>
      </p:cxnSp>
      <p:sp>
        <p:nvSpPr>
          <p:cNvPr id="14" name="TextBox 13"/>
          <p:cNvSpPr txBox="1"/>
          <p:nvPr/>
        </p:nvSpPr>
        <p:spPr>
          <a:xfrm>
            <a:off x="8396153" y="2721530"/>
            <a:ext cx="3344057" cy="564322"/>
          </a:xfrm>
          <a:prstGeom prst="rect">
            <a:avLst/>
          </a:prstGeom>
          <a:noFill/>
        </p:spPr>
        <p:txBody>
          <a:bodyPr wrap="none" rtlCol="0">
            <a:spAutoFit/>
          </a:bodyPr>
          <a:lstStyle/>
          <a:p>
            <a:r>
              <a:rPr lang="en-US" sz="3067" dirty="0"/>
              <a:t>Linux network stack</a:t>
            </a:r>
          </a:p>
        </p:txBody>
      </p:sp>
      <p:cxnSp>
        <p:nvCxnSpPr>
          <p:cNvPr id="15" name="AutoShape 33"/>
          <p:cNvCxnSpPr>
            <a:cxnSpLocks noChangeShapeType="1"/>
          </p:cNvCxnSpPr>
          <p:nvPr/>
        </p:nvCxnSpPr>
        <p:spPr bwMode="auto">
          <a:xfrm flipH="1">
            <a:off x="6400549" y="4499597"/>
            <a:ext cx="1" cy="919271"/>
          </a:xfrm>
          <a:prstGeom prst="straightConnector1">
            <a:avLst/>
          </a:prstGeom>
          <a:noFill/>
          <a:ln w="28575">
            <a:solidFill>
              <a:srgbClr val="000000"/>
            </a:solidFill>
            <a:round/>
            <a:headEnd type="triangle" w="med" len="med"/>
            <a:tailEnd type="triangle" w="med" len="med"/>
          </a:ln>
        </p:spPr>
      </p:cxnSp>
      <p:sp>
        <p:nvSpPr>
          <p:cNvPr id="19" name="TextBox 18"/>
          <p:cNvSpPr txBox="1"/>
          <p:nvPr/>
        </p:nvSpPr>
        <p:spPr>
          <a:xfrm>
            <a:off x="5263660" y="5394676"/>
            <a:ext cx="2954848" cy="564322"/>
          </a:xfrm>
          <a:prstGeom prst="rect">
            <a:avLst/>
          </a:prstGeom>
          <a:noFill/>
        </p:spPr>
        <p:txBody>
          <a:bodyPr wrap="none" rtlCol="0">
            <a:spAutoFit/>
          </a:bodyPr>
          <a:lstStyle/>
          <a:p>
            <a:r>
              <a:rPr lang="en-US" sz="3067" dirty="0"/>
              <a:t>Physical interface</a:t>
            </a:r>
          </a:p>
        </p:txBody>
      </p:sp>
      <p:cxnSp>
        <p:nvCxnSpPr>
          <p:cNvPr id="20" name="AutoShape 33"/>
          <p:cNvCxnSpPr>
            <a:cxnSpLocks noChangeShapeType="1"/>
          </p:cNvCxnSpPr>
          <p:nvPr/>
        </p:nvCxnSpPr>
        <p:spPr bwMode="auto">
          <a:xfrm>
            <a:off x="7283452" y="2007885"/>
            <a:ext cx="13555" cy="1126343"/>
          </a:xfrm>
          <a:prstGeom prst="straightConnector1">
            <a:avLst/>
          </a:prstGeom>
          <a:noFill/>
          <a:ln w="28575">
            <a:solidFill>
              <a:schemeClr val="tx1">
                <a:lumMod val="50000"/>
              </a:schemeClr>
            </a:solidFill>
            <a:round/>
            <a:headEnd type="none" w="med" len="med"/>
            <a:tailEnd type="triangle" w="med" len="med"/>
          </a:ln>
        </p:spPr>
      </p:cxnSp>
      <p:sp>
        <p:nvSpPr>
          <p:cNvPr id="21" name="TextBox 20"/>
          <p:cNvSpPr txBox="1"/>
          <p:nvPr/>
        </p:nvSpPr>
        <p:spPr>
          <a:xfrm>
            <a:off x="6455946" y="1909031"/>
            <a:ext cx="6448175" cy="564322"/>
          </a:xfrm>
          <a:prstGeom prst="rect">
            <a:avLst/>
          </a:prstGeom>
          <a:noFill/>
        </p:spPr>
        <p:txBody>
          <a:bodyPr wrap="none" rtlCol="0">
            <a:spAutoFit/>
          </a:bodyPr>
          <a:lstStyle/>
          <a:p>
            <a:r>
              <a:rPr lang="en-US" sz="3067" dirty="0"/>
              <a:t>Netlink API (route, nexthop, interface..)</a:t>
            </a:r>
          </a:p>
        </p:txBody>
      </p:sp>
      <p:cxnSp>
        <p:nvCxnSpPr>
          <p:cNvPr id="22" name="AutoShape 33"/>
          <p:cNvCxnSpPr>
            <a:cxnSpLocks noChangeShapeType="1"/>
          </p:cNvCxnSpPr>
          <p:nvPr/>
        </p:nvCxnSpPr>
        <p:spPr bwMode="auto">
          <a:xfrm>
            <a:off x="5331642" y="2021425"/>
            <a:ext cx="6047" cy="1100708"/>
          </a:xfrm>
          <a:prstGeom prst="straightConnector1">
            <a:avLst/>
          </a:prstGeom>
          <a:noFill/>
          <a:ln w="28575">
            <a:solidFill>
              <a:srgbClr val="000000"/>
            </a:solidFill>
            <a:round/>
            <a:headEnd type="triangle" w="med" len="med"/>
            <a:tailEnd type="triangle" w="med" len="med"/>
          </a:ln>
        </p:spPr>
      </p:cxnSp>
      <p:sp>
        <p:nvSpPr>
          <p:cNvPr id="23" name="TextBox 22"/>
          <p:cNvSpPr txBox="1"/>
          <p:nvPr/>
        </p:nvSpPr>
        <p:spPr>
          <a:xfrm>
            <a:off x="2893125" y="1584534"/>
            <a:ext cx="3871253" cy="564322"/>
          </a:xfrm>
          <a:prstGeom prst="rect">
            <a:avLst/>
          </a:prstGeom>
          <a:noFill/>
        </p:spPr>
        <p:txBody>
          <a:bodyPr wrap="none" rtlCol="0">
            <a:spAutoFit/>
          </a:bodyPr>
          <a:lstStyle/>
          <a:p>
            <a:r>
              <a:rPr lang="en-US" sz="3067" dirty="0"/>
              <a:t>Trapped packets, DHCP</a:t>
            </a:r>
          </a:p>
        </p:txBody>
      </p:sp>
      <p:cxnSp>
        <p:nvCxnSpPr>
          <p:cNvPr id="26" name="AutoShape 33"/>
          <p:cNvCxnSpPr>
            <a:cxnSpLocks noChangeShapeType="1"/>
          </p:cNvCxnSpPr>
          <p:nvPr/>
        </p:nvCxnSpPr>
        <p:spPr bwMode="auto">
          <a:xfrm flipH="1" flipV="1">
            <a:off x="9182300" y="3181165"/>
            <a:ext cx="1" cy="737839"/>
          </a:xfrm>
          <a:prstGeom prst="straightConnector1">
            <a:avLst/>
          </a:prstGeom>
          <a:noFill/>
          <a:ln w="28575">
            <a:solidFill>
              <a:srgbClr val="000000"/>
            </a:solidFill>
            <a:round/>
            <a:headEnd type="none" w="med" len="med"/>
            <a:tailEnd type="triangle" w="med" len="med"/>
          </a:ln>
        </p:spPr>
      </p:cxnSp>
      <p:cxnSp>
        <p:nvCxnSpPr>
          <p:cNvPr id="34" name="AutoShape 33"/>
          <p:cNvCxnSpPr>
            <a:cxnSpLocks noChangeShapeType="1"/>
          </p:cNvCxnSpPr>
          <p:nvPr/>
        </p:nvCxnSpPr>
        <p:spPr bwMode="auto">
          <a:xfrm flipV="1">
            <a:off x="3401095" y="3495654"/>
            <a:ext cx="1451348" cy="24189"/>
          </a:xfrm>
          <a:prstGeom prst="straightConnector1">
            <a:avLst/>
          </a:prstGeom>
          <a:noFill/>
          <a:ln w="28575">
            <a:solidFill>
              <a:srgbClr val="000000"/>
            </a:solidFill>
            <a:round/>
            <a:headEnd type="none" w="med" len="med"/>
            <a:tailEnd type="triangle" w="med" len="med"/>
          </a:ln>
        </p:spPr>
      </p:cxnSp>
      <p:cxnSp>
        <p:nvCxnSpPr>
          <p:cNvPr id="36" name="AutoShape 33"/>
          <p:cNvCxnSpPr>
            <a:cxnSpLocks noChangeShapeType="1"/>
          </p:cNvCxnSpPr>
          <p:nvPr/>
        </p:nvCxnSpPr>
        <p:spPr bwMode="auto">
          <a:xfrm>
            <a:off x="3422164" y="2809086"/>
            <a:ext cx="3121" cy="710756"/>
          </a:xfrm>
          <a:prstGeom prst="straightConnector1">
            <a:avLst/>
          </a:prstGeom>
          <a:noFill/>
          <a:ln w="28575">
            <a:solidFill>
              <a:srgbClr val="000000"/>
            </a:solidFill>
            <a:round/>
            <a:headEnd type="triangle" w="med" len="med"/>
            <a:tailEnd type="none" w="med" len="med"/>
          </a:ln>
        </p:spPr>
      </p:cxnSp>
      <p:sp>
        <p:nvSpPr>
          <p:cNvPr id="37" name="TextBox 36"/>
          <p:cNvSpPr txBox="1"/>
          <p:nvPr/>
        </p:nvSpPr>
        <p:spPr>
          <a:xfrm>
            <a:off x="3074542" y="2407040"/>
            <a:ext cx="942887" cy="564322"/>
          </a:xfrm>
          <a:prstGeom prst="rect">
            <a:avLst/>
          </a:prstGeom>
          <a:noFill/>
        </p:spPr>
        <p:txBody>
          <a:bodyPr wrap="none" rtlCol="0">
            <a:spAutoFit/>
          </a:bodyPr>
          <a:lstStyle/>
          <a:p>
            <a:r>
              <a:rPr lang="en-US" sz="3067" dirty="0"/>
              <a:t>VM1</a:t>
            </a:r>
          </a:p>
        </p:txBody>
      </p:sp>
      <p:sp>
        <p:nvSpPr>
          <p:cNvPr id="38" name="TextBox 37"/>
          <p:cNvSpPr txBox="1"/>
          <p:nvPr/>
        </p:nvSpPr>
        <p:spPr>
          <a:xfrm>
            <a:off x="3788123" y="3386791"/>
            <a:ext cx="906082" cy="564322"/>
          </a:xfrm>
          <a:prstGeom prst="rect">
            <a:avLst/>
          </a:prstGeom>
          <a:noFill/>
        </p:spPr>
        <p:txBody>
          <a:bodyPr wrap="none" rtlCol="0">
            <a:spAutoFit/>
          </a:bodyPr>
          <a:lstStyle/>
          <a:p>
            <a:r>
              <a:rPr lang="en-US" sz="3067" dirty="0"/>
              <a:t>tap1</a:t>
            </a:r>
          </a:p>
        </p:txBody>
      </p:sp>
      <p:cxnSp>
        <p:nvCxnSpPr>
          <p:cNvPr id="41" name="AutoShape 33"/>
          <p:cNvCxnSpPr>
            <a:cxnSpLocks noChangeShapeType="1"/>
          </p:cNvCxnSpPr>
          <p:nvPr/>
        </p:nvCxnSpPr>
        <p:spPr bwMode="auto">
          <a:xfrm flipV="1">
            <a:off x="2554476" y="4153153"/>
            <a:ext cx="2290259" cy="31953"/>
          </a:xfrm>
          <a:prstGeom prst="straightConnector1">
            <a:avLst/>
          </a:prstGeom>
          <a:noFill/>
          <a:ln w="28575">
            <a:solidFill>
              <a:srgbClr val="000000"/>
            </a:solidFill>
            <a:round/>
            <a:headEnd type="none" w="med" len="med"/>
            <a:tailEnd type="triangle" w="med" len="med"/>
          </a:ln>
        </p:spPr>
      </p:cxnSp>
      <p:cxnSp>
        <p:nvCxnSpPr>
          <p:cNvPr id="43" name="AutoShape 33"/>
          <p:cNvCxnSpPr>
            <a:cxnSpLocks noChangeShapeType="1"/>
          </p:cNvCxnSpPr>
          <p:nvPr/>
        </p:nvCxnSpPr>
        <p:spPr bwMode="auto">
          <a:xfrm>
            <a:off x="2566568" y="2842487"/>
            <a:ext cx="0" cy="1354717"/>
          </a:xfrm>
          <a:prstGeom prst="straightConnector1">
            <a:avLst/>
          </a:prstGeom>
          <a:noFill/>
          <a:ln w="28575">
            <a:solidFill>
              <a:srgbClr val="000000"/>
            </a:solidFill>
            <a:round/>
            <a:headEnd type="triangle" w="med" len="med"/>
            <a:tailEnd type="none" w="med" len="med"/>
          </a:ln>
        </p:spPr>
      </p:cxnSp>
      <p:sp>
        <p:nvSpPr>
          <p:cNvPr id="52" name="TextBox 51"/>
          <p:cNvSpPr txBox="1"/>
          <p:nvPr/>
        </p:nvSpPr>
        <p:spPr>
          <a:xfrm>
            <a:off x="2131165" y="2419136"/>
            <a:ext cx="942887" cy="564322"/>
          </a:xfrm>
          <a:prstGeom prst="rect">
            <a:avLst/>
          </a:prstGeom>
          <a:noFill/>
        </p:spPr>
        <p:txBody>
          <a:bodyPr wrap="none" rtlCol="0">
            <a:spAutoFit/>
          </a:bodyPr>
          <a:lstStyle/>
          <a:p>
            <a:r>
              <a:rPr lang="en-US" sz="3067" dirty="0"/>
              <a:t>VM2</a:t>
            </a:r>
          </a:p>
        </p:txBody>
      </p:sp>
      <p:sp>
        <p:nvSpPr>
          <p:cNvPr id="53" name="TextBox 52"/>
          <p:cNvSpPr txBox="1"/>
          <p:nvPr/>
        </p:nvSpPr>
        <p:spPr>
          <a:xfrm>
            <a:off x="3800216" y="4076246"/>
            <a:ext cx="906082" cy="564322"/>
          </a:xfrm>
          <a:prstGeom prst="rect">
            <a:avLst/>
          </a:prstGeom>
          <a:noFill/>
        </p:spPr>
        <p:txBody>
          <a:bodyPr wrap="none" rtlCol="0">
            <a:spAutoFit/>
          </a:bodyPr>
          <a:lstStyle/>
          <a:p>
            <a:r>
              <a:rPr lang="en-US" sz="3067" dirty="0"/>
              <a:t>tap2</a:t>
            </a:r>
          </a:p>
        </p:txBody>
      </p:sp>
      <p:sp>
        <p:nvSpPr>
          <p:cNvPr id="3" name="TextBox 2"/>
          <p:cNvSpPr txBox="1"/>
          <p:nvPr/>
        </p:nvSpPr>
        <p:spPr>
          <a:xfrm>
            <a:off x="5263661" y="2419136"/>
            <a:ext cx="899605" cy="564322"/>
          </a:xfrm>
          <a:prstGeom prst="rect">
            <a:avLst/>
          </a:prstGeom>
          <a:noFill/>
        </p:spPr>
        <p:txBody>
          <a:bodyPr wrap="none" rtlCol="0">
            <a:spAutoFit/>
          </a:bodyPr>
          <a:lstStyle/>
          <a:p>
            <a:r>
              <a:rPr lang="en-US" sz="3067"/>
              <a:t>pkt0</a:t>
            </a:r>
          </a:p>
        </p:txBody>
      </p:sp>
      <p:sp>
        <p:nvSpPr>
          <p:cNvPr id="7" name="TextBox 6"/>
          <p:cNvSpPr txBox="1"/>
          <p:nvPr/>
        </p:nvSpPr>
        <p:spPr>
          <a:xfrm>
            <a:off x="8480814" y="3955979"/>
            <a:ext cx="1255985" cy="564322"/>
          </a:xfrm>
          <a:prstGeom prst="rect">
            <a:avLst/>
          </a:prstGeom>
          <a:noFill/>
        </p:spPr>
        <p:txBody>
          <a:bodyPr wrap="none" rtlCol="0">
            <a:spAutoFit/>
          </a:bodyPr>
          <a:lstStyle/>
          <a:p>
            <a:r>
              <a:rPr lang="en-US" sz="3067"/>
              <a:t>vhost0</a:t>
            </a:r>
          </a:p>
        </p:txBody>
      </p:sp>
    </p:spTree>
    <p:extLst>
      <p:ext uri="{BB962C8B-B14F-4D97-AF65-F5344CB8AC3E}">
        <p14:creationId xmlns:p14="http://schemas.microsoft.com/office/powerpoint/2010/main" val="6666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77440" y="329566"/>
            <a:ext cx="9875520" cy="794140"/>
          </a:xfrm>
        </p:spPr>
        <p:txBody>
          <a:bodyPr>
            <a:normAutofit/>
          </a:bodyPr>
          <a:lstStyle/>
          <a:p>
            <a:pPr algn="ctr"/>
            <a:r>
              <a:rPr lang="en-US" sz="3600" dirty="0"/>
              <a:t>Control plane and Data plane</a:t>
            </a:r>
          </a:p>
        </p:txBody>
      </p:sp>
      <p:sp>
        <p:nvSpPr>
          <p:cNvPr id="8" name="Rectangle 7"/>
          <p:cNvSpPr/>
          <p:nvPr/>
        </p:nvSpPr>
        <p:spPr>
          <a:xfrm>
            <a:off x="2606370" y="5992090"/>
            <a:ext cx="3587186" cy="147287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1" name="Rectangle 10"/>
          <p:cNvSpPr/>
          <p:nvPr/>
        </p:nvSpPr>
        <p:spPr>
          <a:xfrm>
            <a:off x="3280681" y="6089072"/>
            <a:ext cx="2803747" cy="512617"/>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cxnSp>
        <p:nvCxnSpPr>
          <p:cNvPr id="13" name="Straight Connector 12"/>
          <p:cNvCxnSpPr/>
          <p:nvPr/>
        </p:nvCxnSpPr>
        <p:spPr>
          <a:xfrm>
            <a:off x="5443220" y="6601689"/>
            <a:ext cx="0" cy="272156"/>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5280472" y="6873845"/>
            <a:ext cx="331763" cy="310565"/>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25" name="TextBox 24"/>
          <p:cNvSpPr txBox="1"/>
          <p:nvPr/>
        </p:nvSpPr>
        <p:spPr>
          <a:xfrm>
            <a:off x="5492446" y="6632948"/>
            <a:ext cx="814956" cy="240066"/>
          </a:xfrm>
          <a:prstGeom prst="rect">
            <a:avLst/>
          </a:prstGeom>
          <a:noFill/>
        </p:spPr>
        <p:txBody>
          <a:bodyPr wrap="square" rtlCol="0">
            <a:spAutoFit/>
          </a:bodyPr>
          <a:lstStyle/>
          <a:p>
            <a:r>
              <a:rPr lang="en-US" sz="960" b="1" dirty="0">
                <a:latin typeface="Courier New"/>
                <a:cs typeface="Courier New"/>
              </a:rPr>
              <a:t>10.1.1.1</a:t>
            </a:r>
          </a:p>
        </p:txBody>
      </p:sp>
      <p:sp>
        <p:nvSpPr>
          <p:cNvPr id="26" name="TextBox 25"/>
          <p:cNvSpPr txBox="1"/>
          <p:nvPr/>
        </p:nvSpPr>
        <p:spPr>
          <a:xfrm>
            <a:off x="8546103" y="6682231"/>
            <a:ext cx="774571" cy="240066"/>
          </a:xfrm>
          <a:prstGeom prst="rect">
            <a:avLst/>
          </a:prstGeom>
          <a:noFill/>
        </p:spPr>
        <p:txBody>
          <a:bodyPr wrap="none" rtlCol="0">
            <a:spAutoFit/>
          </a:bodyPr>
          <a:lstStyle/>
          <a:p>
            <a:r>
              <a:rPr lang="en-US" sz="960" b="1" dirty="0">
                <a:latin typeface="Courier New"/>
                <a:cs typeface="Courier New"/>
              </a:rPr>
              <a:t>10.1.1.2</a:t>
            </a:r>
          </a:p>
        </p:txBody>
      </p:sp>
      <p:sp>
        <p:nvSpPr>
          <p:cNvPr id="28" name="Oval 27"/>
          <p:cNvSpPr/>
          <p:nvPr/>
        </p:nvSpPr>
        <p:spPr>
          <a:xfrm>
            <a:off x="4856232" y="4997376"/>
            <a:ext cx="4219609" cy="656237"/>
          </a:xfrm>
          <a:prstGeom prst="ellipse">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cxnSp>
        <p:nvCxnSpPr>
          <p:cNvPr id="30" name="Elbow Connector 29"/>
          <p:cNvCxnSpPr>
            <a:stCxn id="8" idx="0"/>
            <a:endCxn id="28" idx="2"/>
          </p:cNvCxnSpPr>
          <p:nvPr/>
        </p:nvCxnSpPr>
        <p:spPr>
          <a:xfrm rot="5400000" flipH="1" flipV="1">
            <a:off x="4294799" y="5430659"/>
            <a:ext cx="666595" cy="456268"/>
          </a:xfrm>
          <a:prstGeom prst="bentConnector2">
            <a:avLst/>
          </a:prstGeom>
          <a:ln w="1270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endCxn id="28" idx="6"/>
          </p:cNvCxnSpPr>
          <p:nvPr/>
        </p:nvCxnSpPr>
        <p:spPr>
          <a:xfrm rot="16200000" flipV="1">
            <a:off x="8910738" y="5490596"/>
            <a:ext cx="666598" cy="336394"/>
          </a:xfrm>
          <a:prstGeom prst="bentConnector2">
            <a:avLst/>
          </a:prstGeom>
          <a:ln w="12700" cmpd="sng">
            <a:solidFill>
              <a:srgbClr val="000000"/>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4356416" y="5712874"/>
            <a:ext cx="922047" cy="240066"/>
          </a:xfrm>
          <a:prstGeom prst="rect">
            <a:avLst/>
          </a:prstGeom>
          <a:noFill/>
        </p:spPr>
        <p:txBody>
          <a:bodyPr wrap="none" rtlCol="0">
            <a:spAutoFit/>
          </a:bodyPr>
          <a:lstStyle/>
          <a:p>
            <a:r>
              <a:rPr lang="en-US" sz="960" b="1" dirty="0">
                <a:latin typeface="Courier New"/>
                <a:cs typeface="Courier New"/>
              </a:rPr>
              <a:t>70.10.10.1</a:t>
            </a:r>
          </a:p>
        </p:txBody>
      </p:sp>
      <p:sp>
        <p:nvSpPr>
          <p:cNvPr id="40" name="TextBox 39"/>
          <p:cNvSpPr txBox="1"/>
          <p:nvPr/>
        </p:nvSpPr>
        <p:spPr>
          <a:xfrm>
            <a:off x="9355115" y="5712874"/>
            <a:ext cx="995785" cy="240066"/>
          </a:xfrm>
          <a:prstGeom prst="rect">
            <a:avLst/>
          </a:prstGeom>
          <a:noFill/>
        </p:spPr>
        <p:txBody>
          <a:bodyPr wrap="none" rtlCol="0">
            <a:spAutoFit/>
          </a:bodyPr>
          <a:lstStyle/>
          <a:p>
            <a:r>
              <a:rPr lang="en-US" sz="960" b="1" dirty="0">
                <a:latin typeface="Courier New"/>
                <a:cs typeface="Courier New"/>
              </a:rPr>
              <a:t>151.10.10.1</a:t>
            </a:r>
          </a:p>
        </p:txBody>
      </p:sp>
      <p:sp>
        <p:nvSpPr>
          <p:cNvPr id="44" name="TextBox 43"/>
          <p:cNvSpPr txBox="1"/>
          <p:nvPr/>
        </p:nvSpPr>
        <p:spPr>
          <a:xfrm>
            <a:off x="3264365" y="6075729"/>
            <a:ext cx="2839239" cy="240066"/>
          </a:xfrm>
          <a:prstGeom prst="rect">
            <a:avLst/>
          </a:prstGeom>
          <a:noFill/>
        </p:spPr>
        <p:txBody>
          <a:bodyPr wrap="none" rtlCol="0">
            <a:spAutoFit/>
          </a:bodyPr>
          <a:lstStyle/>
          <a:p>
            <a:r>
              <a:rPr lang="en-US" sz="960" b="1" dirty="0">
                <a:latin typeface="Courier New"/>
                <a:cs typeface="Courier New"/>
              </a:rPr>
              <a:t>10.1.1.2: NH = 151.10.10.1; LBL = 17</a:t>
            </a:r>
          </a:p>
        </p:txBody>
      </p:sp>
      <p:sp>
        <p:nvSpPr>
          <p:cNvPr id="49" name="Rectangle 48"/>
          <p:cNvSpPr/>
          <p:nvPr/>
        </p:nvSpPr>
        <p:spPr>
          <a:xfrm>
            <a:off x="8222581" y="5992092"/>
            <a:ext cx="3724990" cy="14728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50" name="Rectangle 49"/>
          <p:cNvSpPr/>
          <p:nvPr/>
        </p:nvSpPr>
        <p:spPr>
          <a:xfrm>
            <a:off x="8347275" y="6089073"/>
            <a:ext cx="2807344" cy="512617"/>
          </a:xfrm>
          <a:prstGeom prst="rect">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cxnSp>
        <p:nvCxnSpPr>
          <p:cNvPr id="51" name="Straight Connector 50"/>
          <p:cNvCxnSpPr/>
          <p:nvPr/>
        </p:nvCxnSpPr>
        <p:spPr>
          <a:xfrm>
            <a:off x="8482624" y="6601690"/>
            <a:ext cx="0" cy="272156"/>
          </a:xfrm>
          <a:prstGeom prst="line">
            <a:avLst/>
          </a:prstGeom>
          <a:ln w="9525"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2" name="Oval 51"/>
          <p:cNvSpPr/>
          <p:nvPr/>
        </p:nvSpPr>
        <p:spPr>
          <a:xfrm>
            <a:off x="8316740" y="6873846"/>
            <a:ext cx="331763" cy="310565"/>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55" name="TextBox 54"/>
          <p:cNvSpPr txBox="1"/>
          <p:nvPr/>
        </p:nvSpPr>
        <p:spPr>
          <a:xfrm>
            <a:off x="8347276" y="6121672"/>
            <a:ext cx="2765501" cy="240066"/>
          </a:xfrm>
          <a:prstGeom prst="rect">
            <a:avLst/>
          </a:prstGeom>
          <a:noFill/>
        </p:spPr>
        <p:txBody>
          <a:bodyPr wrap="none" rtlCol="0">
            <a:spAutoFit/>
          </a:bodyPr>
          <a:lstStyle/>
          <a:p>
            <a:r>
              <a:rPr lang="en-US" sz="960" b="1" dirty="0">
                <a:latin typeface="Courier New"/>
                <a:cs typeface="Courier New"/>
              </a:rPr>
              <a:t>10.1.1.1: NH = 70.10.10.1; LBL = 39</a:t>
            </a:r>
          </a:p>
        </p:txBody>
      </p:sp>
      <p:sp>
        <p:nvSpPr>
          <p:cNvPr id="61" name="Rectangle 60"/>
          <p:cNvSpPr/>
          <p:nvPr/>
        </p:nvSpPr>
        <p:spPr>
          <a:xfrm>
            <a:off x="5769885" y="2952816"/>
            <a:ext cx="2188681" cy="28546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grpSp>
        <p:nvGrpSpPr>
          <p:cNvPr id="66" name="Group 65"/>
          <p:cNvGrpSpPr/>
          <p:nvPr/>
        </p:nvGrpSpPr>
        <p:grpSpPr>
          <a:xfrm flipH="1">
            <a:off x="2819550" y="6892501"/>
            <a:ext cx="2273560" cy="258533"/>
            <a:chOff x="457200" y="3391362"/>
            <a:chExt cx="1948590" cy="215444"/>
          </a:xfrm>
        </p:grpSpPr>
        <p:sp>
          <p:nvSpPr>
            <p:cNvPr id="62" name="TextBox 61"/>
            <p:cNvSpPr txBox="1"/>
            <p:nvPr/>
          </p:nvSpPr>
          <p:spPr>
            <a:xfrm>
              <a:off x="1064744" y="3391362"/>
              <a:ext cx="663858" cy="200055"/>
            </a:xfrm>
            <a:prstGeom prst="rect">
              <a:avLst/>
            </a:prstGeom>
            <a:solidFill>
              <a:schemeClr val="accent1">
                <a:lumMod val="20000"/>
                <a:lumOff val="80000"/>
              </a:schemeClr>
            </a:solidFill>
            <a:ln w="3175" cmpd="sng">
              <a:solidFill>
                <a:schemeClr val="tx1"/>
              </a:solidFill>
            </a:ln>
          </p:spPr>
          <p:txBody>
            <a:bodyPr wrap="none" rtlCol="0">
              <a:spAutoFit/>
            </a:bodyPr>
            <a:lstStyle/>
            <a:p>
              <a:r>
                <a:rPr lang="en-US" sz="960" b="1" dirty="0">
                  <a:latin typeface="Courier New"/>
                  <a:cs typeface="Courier New"/>
                </a:rPr>
                <a:t>10.1.1.1</a:t>
              </a:r>
            </a:p>
          </p:txBody>
        </p:sp>
        <p:sp>
          <p:nvSpPr>
            <p:cNvPr id="63" name="TextBox 62"/>
            <p:cNvSpPr txBox="1"/>
            <p:nvPr/>
          </p:nvSpPr>
          <p:spPr>
            <a:xfrm>
              <a:off x="1741932" y="3391362"/>
              <a:ext cx="663858" cy="200055"/>
            </a:xfrm>
            <a:prstGeom prst="rect">
              <a:avLst/>
            </a:prstGeom>
            <a:solidFill>
              <a:schemeClr val="accent1">
                <a:lumMod val="20000"/>
                <a:lumOff val="80000"/>
              </a:schemeClr>
            </a:solidFill>
            <a:ln w="3175" cmpd="sng">
              <a:solidFill>
                <a:srgbClr val="000000"/>
              </a:solidFill>
            </a:ln>
          </p:spPr>
          <p:txBody>
            <a:bodyPr wrap="none" rtlCol="0">
              <a:spAutoFit/>
            </a:bodyPr>
            <a:lstStyle/>
            <a:p>
              <a:r>
                <a:rPr lang="en-US" sz="960" b="1" dirty="0">
                  <a:latin typeface="Courier New"/>
                  <a:cs typeface="Courier New"/>
                </a:rPr>
                <a:t>10.1.1.2</a:t>
              </a:r>
            </a:p>
          </p:txBody>
        </p:sp>
        <p:sp>
          <p:nvSpPr>
            <p:cNvPr id="64" name="Rectangle 63"/>
            <p:cNvSpPr/>
            <p:nvPr/>
          </p:nvSpPr>
          <p:spPr>
            <a:xfrm>
              <a:off x="457200" y="3391362"/>
              <a:ext cx="587497" cy="21544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65" name="TextBox 64"/>
            <p:cNvSpPr txBox="1"/>
            <p:nvPr/>
          </p:nvSpPr>
          <p:spPr>
            <a:xfrm>
              <a:off x="477223" y="3391362"/>
              <a:ext cx="600660" cy="200055"/>
            </a:xfrm>
            <a:prstGeom prst="rect">
              <a:avLst/>
            </a:prstGeom>
            <a:noFill/>
          </p:spPr>
          <p:txBody>
            <a:bodyPr wrap="none" rtlCol="0">
              <a:spAutoFit/>
            </a:bodyPr>
            <a:lstStyle/>
            <a:p>
              <a:r>
                <a:rPr lang="en-US" sz="960" dirty="0">
                  <a:latin typeface="Courier New"/>
                  <a:cs typeface="Courier New"/>
                </a:rPr>
                <a:t>PAYLOAD</a:t>
              </a:r>
            </a:p>
          </p:txBody>
        </p:sp>
      </p:grpSp>
      <p:sp>
        <p:nvSpPr>
          <p:cNvPr id="68" name="TextBox 67"/>
          <p:cNvSpPr txBox="1"/>
          <p:nvPr/>
        </p:nvSpPr>
        <p:spPr>
          <a:xfrm>
            <a:off x="3280681" y="6277786"/>
            <a:ext cx="425116" cy="276999"/>
          </a:xfrm>
          <a:prstGeom prst="rect">
            <a:avLst/>
          </a:prstGeom>
          <a:noFill/>
        </p:spPr>
        <p:txBody>
          <a:bodyPr wrap="none" rtlCol="0">
            <a:spAutoFit/>
          </a:bodyPr>
          <a:lstStyle/>
          <a:p>
            <a:r>
              <a:rPr lang="en-US" sz="1200" dirty="0"/>
              <a:t>VRF</a:t>
            </a:r>
          </a:p>
        </p:txBody>
      </p:sp>
      <p:cxnSp>
        <p:nvCxnSpPr>
          <p:cNvPr id="93" name="Straight Arrow Connector 92"/>
          <p:cNvCxnSpPr/>
          <p:nvPr/>
        </p:nvCxnSpPr>
        <p:spPr>
          <a:xfrm flipV="1">
            <a:off x="5289593" y="6627983"/>
            <a:ext cx="0" cy="238464"/>
          </a:xfrm>
          <a:prstGeom prst="straightConnector1">
            <a:avLst/>
          </a:prstGeom>
          <a:ln>
            <a:solidFill>
              <a:srgbClr val="000000"/>
            </a:solidFill>
            <a:headEnd type="none"/>
            <a:tailEnd type="triangle"/>
          </a:ln>
          <a:effectLst>
            <a:glow rad="635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3538593" y="6590397"/>
            <a:ext cx="851515" cy="258532"/>
          </a:xfrm>
          <a:prstGeom prst="rect">
            <a:avLst/>
          </a:prstGeom>
          <a:noFill/>
        </p:spPr>
        <p:txBody>
          <a:bodyPr wrap="none" rtlCol="0">
            <a:spAutoFit/>
          </a:bodyPr>
          <a:lstStyle/>
          <a:p>
            <a:r>
              <a:rPr lang="en-US" sz="1080" dirty="0">
                <a:latin typeface="Courier New"/>
                <a:cs typeface="Courier New"/>
              </a:rPr>
              <a:t>PriSrcIP</a:t>
            </a:r>
          </a:p>
        </p:txBody>
      </p:sp>
      <p:sp>
        <p:nvSpPr>
          <p:cNvPr id="96" name="TextBox 95"/>
          <p:cNvSpPr txBox="1"/>
          <p:nvPr/>
        </p:nvSpPr>
        <p:spPr>
          <a:xfrm>
            <a:off x="2819551" y="6608398"/>
            <a:ext cx="851515" cy="258532"/>
          </a:xfrm>
          <a:prstGeom prst="rect">
            <a:avLst/>
          </a:prstGeom>
          <a:noFill/>
        </p:spPr>
        <p:txBody>
          <a:bodyPr wrap="none" rtlCol="0">
            <a:spAutoFit/>
          </a:bodyPr>
          <a:lstStyle/>
          <a:p>
            <a:r>
              <a:rPr lang="en-US" sz="1080" dirty="0">
                <a:latin typeface="Courier New"/>
                <a:cs typeface="Courier New"/>
              </a:rPr>
              <a:t>PriDstIP</a:t>
            </a:r>
          </a:p>
        </p:txBody>
      </p:sp>
      <p:cxnSp>
        <p:nvCxnSpPr>
          <p:cNvPr id="70" name="Straight Arrow Connector 69"/>
          <p:cNvCxnSpPr/>
          <p:nvPr/>
        </p:nvCxnSpPr>
        <p:spPr>
          <a:xfrm flipV="1">
            <a:off x="4466309" y="5350501"/>
            <a:ext cx="0" cy="374646"/>
          </a:xfrm>
          <a:prstGeom prst="straightConnector1">
            <a:avLst/>
          </a:prstGeom>
          <a:ln>
            <a:solidFill>
              <a:srgbClr val="000000"/>
            </a:solidFill>
            <a:headEnd type="none"/>
            <a:tailEnd type="triangle"/>
          </a:ln>
          <a:effectLst>
            <a:glow rad="635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flipH="1">
            <a:off x="7955596" y="4598394"/>
            <a:ext cx="774571" cy="240066"/>
          </a:xfrm>
          <a:prstGeom prst="rect">
            <a:avLst/>
          </a:prstGeom>
          <a:solidFill>
            <a:schemeClr val="accent1">
              <a:lumMod val="20000"/>
              <a:lumOff val="80000"/>
            </a:schemeClr>
          </a:solidFill>
          <a:ln w="3175" cmpd="sng">
            <a:solidFill>
              <a:schemeClr val="tx1"/>
            </a:solidFill>
          </a:ln>
        </p:spPr>
        <p:txBody>
          <a:bodyPr wrap="none" rtlCol="0">
            <a:spAutoFit/>
          </a:bodyPr>
          <a:lstStyle/>
          <a:p>
            <a:r>
              <a:rPr lang="en-US" sz="960" b="1" dirty="0">
                <a:latin typeface="Courier New"/>
                <a:cs typeface="Courier New"/>
              </a:rPr>
              <a:t>10.1.1.1</a:t>
            </a:r>
          </a:p>
        </p:txBody>
      </p:sp>
      <p:sp>
        <p:nvSpPr>
          <p:cNvPr id="75" name="TextBox 74"/>
          <p:cNvSpPr txBox="1"/>
          <p:nvPr/>
        </p:nvSpPr>
        <p:spPr>
          <a:xfrm flipH="1">
            <a:off x="7157967" y="4598394"/>
            <a:ext cx="774571" cy="240066"/>
          </a:xfrm>
          <a:prstGeom prst="rect">
            <a:avLst/>
          </a:prstGeom>
          <a:solidFill>
            <a:schemeClr val="accent1">
              <a:lumMod val="20000"/>
              <a:lumOff val="80000"/>
            </a:schemeClr>
          </a:solidFill>
          <a:ln w="3175" cmpd="sng">
            <a:solidFill>
              <a:srgbClr val="000000"/>
            </a:solidFill>
          </a:ln>
        </p:spPr>
        <p:txBody>
          <a:bodyPr wrap="none" rtlCol="0">
            <a:spAutoFit/>
          </a:bodyPr>
          <a:lstStyle/>
          <a:p>
            <a:r>
              <a:rPr lang="en-US" sz="960" b="1" dirty="0">
                <a:latin typeface="Courier New"/>
                <a:cs typeface="Courier New"/>
              </a:rPr>
              <a:t>10.1.1.2</a:t>
            </a:r>
          </a:p>
        </p:txBody>
      </p:sp>
      <p:sp>
        <p:nvSpPr>
          <p:cNvPr id="76" name="Rectangle 75"/>
          <p:cNvSpPr/>
          <p:nvPr/>
        </p:nvSpPr>
        <p:spPr>
          <a:xfrm flipH="1">
            <a:off x="8761136" y="4598394"/>
            <a:ext cx="691986" cy="2585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77" name="TextBox 76"/>
          <p:cNvSpPr txBox="1"/>
          <p:nvPr/>
        </p:nvSpPr>
        <p:spPr>
          <a:xfrm flipH="1">
            <a:off x="8722048" y="4598394"/>
            <a:ext cx="700833" cy="240066"/>
          </a:xfrm>
          <a:prstGeom prst="rect">
            <a:avLst/>
          </a:prstGeom>
          <a:noFill/>
        </p:spPr>
        <p:txBody>
          <a:bodyPr wrap="none" rtlCol="0">
            <a:spAutoFit/>
          </a:bodyPr>
          <a:lstStyle/>
          <a:p>
            <a:r>
              <a:rPr lang="en-US" sz="960" dirty="0">
                <a:latin typeface="Courier New"/>
                <a:cs typeface="Courier New"/>
              </a:rPr>
              <a:t>PAYLOAD</a:t>
            </a:r>
          </a:p>
        </p:txBody>
      </p:sp>
      <p:sp>
        <p:nvSpPr>
          <p:cNvPr id="81" name="Rectangle 80"/>
          <p:cNvSpPr/>
          <p:nvPr/>
        </p:nvSpPr>
        <p:spPr>
          <a:xfrm flipH="1">
            <a:off x="6708082" y="4598394"/>
            <a:ext cx="449885" cy="2585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82" name="TextBox 81"/>
          <p:cNvSpPr txBox="1"/>
          <p:nvPr/>
        </p:nvSpPr>
        <p:spPr>
          <a:xfrm flipH="1">
            <a:off x="6647017" y="4598395"/>
            <a:ext cx="495649" cy="221599"/>
          </a:xfrm>
          <a:prstGeom prst="rect">
            <a:avLst/>
          </a:prstGeom>
          <a:noFill/>
        </p:spPr>
        <p:txBody>
          <a:bodyPr wrap="none" rtlCol="0">
            <a:spAutoFit/>
          </a:bodyPr>
          <a:lstStyle/>
          <a:p>
            <a:r>
              <a:rPr lang="en-US" sz="840" dirty="0"/>
              <a:t>LBL=17</a:t>
            </a:r>
          </a:p>
        </p:txBody>
      </p:sp>
      <p:sp>
        <p:nvSpPr>
          <p:cNvPr id="84" name="Rectangle 83"/>
          <p:cNvSpPr/>
          <p:nvPr/>
        </p:nvSpPr>
        <p:spPr>
          <a:xfrm flipH="1">
            <a:off x="6423143" y="4598394"/>
            <a:ext cx="287063" cy="25853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85" name="TextBox 84"/>
          <p:cNvSpPr txBox="1"/>
          <p:nvPr/>
        </p:nvSpPr>
        <p:spPr>
          <a:xfrm flipH="1">
            <a:off x="6386068" y="4588027"/>
            <a:ext cx="362600" cy="221599"/>
          </a:xfrm>
          <a:prstGeom prst="rect">
            <a:avLst/>
          </a:prstGeom>
          <a:noFill/>
        </p:spPr>
        <p:txBody>
          <a:bodyPr wrap="none" rtlCol="0">
            <a:spAutoFit/>
          </a:bodyPr>
          <a:lstStyle/>
          <a:p>
            <a:r>
              <a:rPr lang="en-US" sz="840" dirty="0"/>
              <a:t>GRE</a:t>
            </a:r>
          </a:p>
        </p:txBody>
      </p:sp>
      <p:sp>
        <p:nvSpPr>
          <p:cNvPr id="86" name="TextBox 85"/>
          <p:cNvSpPr txBox="1"/>
          <p:nvPr/>
        </p:nvSpPr>
        <p:spPr>
          <a:xfrm flipH="1">
            <a:off x="5490661" y="4599046"/>
            <a:ext cx="922047" cy="240066"/>
          </a:xfrm>
          <a:prstGeom prst="rect">
            <a:avLst/>
          </a:prstGeom>
          <a:solidFill>
            <a:schemeClr val="accent2">
              <a:lumMod val="20000"/>
              <a:lumOff val="80000"/>
            </a:schemeClr>
          </a:solidFill>
          <a:ln w="3175" cmpd="sng">
            <a:solidFill>
              <a:schemeClr val="tx1"/>
            </a:solidFill>
          </a:ln>
        </p:spPr>
        <p:txBody>
          <a:bodyPr wrap="none" rtlCol="0">
            <a:spAutoFit/>
          </a:bodyPr>
          <a:lstStyle/>
          <a:p>
            <a:r>
              <a:rPr lang="en-US" sz="960" b="1" dirty="0">
                <a:latin typeface="Courier New"/>
                <a:cs typeface="Courier New"/>
              </a:rPr>
              <a:t>70.10.10.1</a:t>
            </a:r>
          </a:p>
        </p:txBody>
      </p:sp>
      <p:sp>
        <p:nvSpPr>
          <p:cNvPr id="87" name="TextBox 86"/>
          <p:cNvSpPr txBox="1"/>
          <p:nvPr/>
        </p:nvSpPr>
        <p:spPr>
          <a:xfrm flipH="1">
            <a:off x="4466307" y="4601307"/>
            <a:ext cx="995785" cy="240066"/>
          </a:xfrm>
          <a:prstGeom prst="rect">
            <a:avLst/>
          </a:prstGeom>
          <a:solidFill>
            <a:schemeClr val="accent2">
              <a:lumMod val="20000"/>
              <a:lumOff val="80000"/>
            </a:schemeClr>
          </a:solidFill>
          <a:ln w="3175" cmpd="sng">
            <a:solidFill>
              <a:srgbClr val="000000"/>
            </a:solidFill>
          </a:ln>
        </p:spPr>
        <p:txBody>
          <a:bodyPr wrap="none" rtlCol="0">
            <a:spAutoFit/>
          </a:bodyPr>
          <a:lstStyle/>
          <a:p>
            <a:r>
              <a:rPr lang="en-US" sz="960" b="1" dirty="0">
                <a:latin typeface="Courier New"/>
                <a:cs typeface="Courier New"/>
              </a:rPr>
              <a:t>151.10.10.1</a:t>
            </a:r>
          </a:p>
        </p:txBody>
      </p:sp>
      <p:sp>
        <p:nvSpPr>
          <p:cNvPr id="97" name="TextBox 96"/>
          <p:cNvSpPr txBox="1"/>
          <p:nvPr/>
        </p:nvSpPr>
        <p:spPr>
          <a:xfrm>
            <a:off x="5484375" y="4308267"/>
            <a:ext cx="851515" cy="258532"/>
          </a:xfrm>
          <a:prstGeom prst="rect">
            <a:avLst/>
          </a:prstGeom>
          <a:noFill/>
        </p:spPr>
        <p:txBody>
          <a:bodyPr wrap="none" rtlCol="0">
            <a:spAutoFit/>
          </a:bodyPr>
          <a:lstStyle/>
          <a:p>
            <a:r>
              <a:rPr lang="en-US" sz="1080" dirty="0">
                <a:latin typeface="Courier New"/>
                <a:cs typeface="Courier New"/>
              </a:rPr>
              <a:t>PubSrcIP</a:t>
            </a:r>
          </a:p>
        </p:txBody>
      </p:sp>
      <p:sp>
        <p:nvSpPr>
          <p:cNvPr id="98" name="TextBox 97"/>
          <p:cNvSpPr txBox="1"/>
          <p:nvPr/>
        </p:nvSpPr>
        <p:spPr>
          <a:xfrm>
            <a:off x="4466309" y="4329855"/>
            <a:ext cx="851515" cy="258532"/>
          </a:xfrm>
          <a:prstGeom prst="rect">
            <a:avLst/>
          </a:prstGeom>
          <a:noFill/>
        </p:spPr>
        <p:txBody>
          <a:bodyPr wrap="none" rtlCol="0">
            <a:spAutoFit/>
          </a:bodyPr>
          <a:lstStyle/>
          <a:p>
            <a:r>
              <a:rPr lang="en-US" sz="1080" dirty="0">
                <a:latin typeface="Courier New"/>
                <a:cs typeface="Courier New"/>
              </a:rPr>
              <a:t>PubDstIP</a:t>
            </a:r>
          </a:p>
        </p:txBody>
      </p:sp>
      <p:sp>
        <p:nvSpPr>
          <p:cNvPr id="99" name="TextBox 98"/>
          <p:cNvSpPr txBox="1"/>
          <p:nvPr/>
        </p:nvSpPr>
        <p:spPr>
          <a:xfrm>
            <a:off x="5241318" y="6873847"/>
            <a:ext cx="402674" cy="276999"/>
          </a:xfrm>
          <a:prstGeom prst="rect">
            <a:avLst/>
          </a:prstGeom>
          <a:noFill/>
        </p:spPr>
        <p:txBody>
          <a:bodyPr wrap="none" rtlCol="0">
            <a:spAutoFit/>
          </a:bodyPr>
          <a:lstStyle/>
          <a:p>
            <a:r>
              <a:rPr lang="en-US" sz="1200" dirty="0"/>
              <a:t>VM</a:t>
            </a:r>
          </a:p>
        </p:txBody>
      </p:sp>
      <p:sp>
        <p:nvSpPr>
          <p:cNvPr id="101" name="TextBox 100"/>
          <p:cNvSpPr txBox="1"/>
          <p:nvPr/>
        </p:nvSpPr>
        <p:spPr>
          <a:xfrm>
            <a:off x="8365073" y="6312933"/>
            <a:ext cx="425116" cy="276999"/>
          </a:xfrm>
          <a:prstGeom prst="rect">
            <a:avLst/>
          </a:prstGeom>
          <a:noFill/>
        </p:spPr>
        <p:txBody>
          <a:bodyPr wrap="none" rtlCol="0">
            <a:spAutoFit/>
          </a:bodyPr>
          <a:lstStyle/>
          <a:p>
            <a:r>
              <a:rPr lang="en-US" sz="1200" dirty="0"/>
              <a:t>VRF</a:t>
            </a:r>
          </a:p>
        </p:txBody>
      </p:sp>
      <p:sp>
        <p:nvSpPr>
          <p:cNvPr id="102" name="TextBox 101"/>
          <p:cNvSpPr txBox="1"/>
          <p:nvPr/>
        </p:nvSpPr>
        <p:spPr>
          <a:xfrm>
            <a:off x="7941746" y="4321396"/>
            <a:ext cx="851515" cy="258532"/>
          </a:xfrm>
          <a:prstGeom prst="rect">
            <a:avLst/>
          </a:prstGeom>
          <a:noFill/>
        </p:spPr>
        <p:txBody>
          <a:bodyPr wrap="none" rtlCol="0">
            <a:spAutoFit/>
          </a:bodyPr>
          <a:lstStyle/>
          <a:p>
            <a:r>
              <a:rPr lang="en-US" sz="1080" dirty="0">
                <a:latin typeface="Courier New"/>
                <a:cs typeface="Courier New"/>
              </a:rPr>
              <a:t>PriSrcIP</a:t>
            </a:r>
          </a:p>
        </p:txBody>
      </p:sp>
      <p:sp>
        <p:nvSpPr>
          <p:cNvPr id="103" name="TextBox 102"/>
          <p:cNvSpPr txBox="1"/>
          <p:nvPr/>
        </p:nvSpPr>
        <p:spPr>
          <a:xfrm>
            <a:off x="7118230" y="4329855"/>
            <a:ext cx="851515" cy="258532"/>
          </a:xfrm>
          <a:prstGeom prst="rect">
            <a:avLst/>
          </a:prstGeom>
          <a:noFill/>
        </p:spPr>
        <p:txBody>
          <a:bodyPr wrap="none" rtlCol="0">
            <a:spAutoFit/>
          </a:bodyPr>
          <a:lstStyle/>
          <a:p>
            <a:r>
              <a:rPr lang="en-US" sz="1080" dirty="0">
                <a:latin typeface="Courier New"/>
                <a:cs typeface="Courier New"/>
              </a:rPr>
              <a:t>PriDstIP</a:t>
            </a:r>
          </a:p>
        </p:txBody>
      </p:sp>
      <p:grpSp>
        <p:nvGrpSpPr>
          <p:cNvPr id="104" name="Group 103"/>
          <p:cNvGrpSpPr/>
          <p:nvPr/>
        </p:nvGrpSpPr>
        <p:grpSpPr>
          <a:xfrm flipH="1">
            <a:off x="9510889" y="6938919"/>
            <a:ext cx="2282109" cy="258533"/>
            <a:chOff x="457200" y="3391362"/>
            <a:chExt cx="1948590" cy="215444"/>
          </a:xfrm>
        </p:grpSpPr>
        <p:sp>
          <p:nvSpPr>
            <p:cNvPr id="105" name="TextBox 104"/>
            <p:cNvSpPr txBox="1"/>
            <p:nvPr/>
          </p:nvSpPr>
          <p:spPr>
            <a:xfrm>
              <a:off x="1067230" y="3391362"/>
              <a:ext cx="661371" cy="200055"/>
            </a:xfrm>
            <a:prstGeom prst="rect">
              <a:avLst/>
            </a:prstGeom>
            <a:solidFill>
              <a:schemeClr val="accent1">
                <a:lumMod val="20000"/>
                <a:lumOff val="80000"/>
              </a:schemeClr>
            </a:solidFill>
            <a:ln w="3175" cmpd="sng">
              <a:solidFill>
                <a:schemeClr val="tx1"/>
              </a:solidFill>
            </a:ln>
          </p:spPr>
          <p:txBody>
            <a:bodyPr wrap="none" rtlCol="0">
              <a:spAutoFit/>
            </a:bodyPr>
            <a:lstStyle/>
            <a:p>
              <a:r>
                <a:rPr lang="en-US" sz="960" b="1" dirty="0">
                  <a:latin typeface="Courier New"/>
                  <a:cs typeface="Courier New"/>
                </a:rPr>
                <a:t>10.1.1.1</a:t>
              </a:r>
            </a:p>
          </p:txBody>
        </p:sp>
        <p:sp>
          <p:nvSpPr>
            <p:cNvPr id="106" name="TextBox 105"/>
            <p:cNvSpPr txBox="1"/>
            <p:nvPr/>
          </p:nvSpPr>
          <p:spPr>
            <a:xfrm>
              <a:off x="1744419" y="3391362"/>
              <a:ext cx="661371" cy="200055"/>
            </a:xfrm>
            <a:prstGeom prst="rect">
              <a:avLst/>
            </a:prstGeom>
            <a:solidFill>
              <a:schemeClr val="accent1">
                <a:lumMod val="20000"/>
                <a:lumOff val="80000"/>
              </a:schemeClr>
            </a:solidFill>
            <a:ln w="3175" cmpd="sng">
              <a:solidFill>
                <a:srgbClr val="000000"/>
              </a:solidFill>
            </a:ln>
          </p:spPr>
          <p:txBody>
            <a:bodyPr wrap="none" rtlCol="0">
              <a:spAutoFit/>
            </a:bodyPr>
            <a:lstStyle/>
            <a:p>
              <a:r>
                <a:rPr lang="en-US" sz="960" b="1" dirty="0">
                  <a:latin typeface="Courier New"/>
                  <a:cs typeface="Courier New"/>
                </a:rPr>
                <a:t>10.1.1.2</a:t>
              </a:r>
            </a:p>
          </p:txBody>
        </p:sp>
        <p:sp>
          <p:nvSpPr>
            <p:cNvPr id="107" name="Rectangle 106"/>
            <p:cNvSpPr/>
            <p:nvPr/>
          </p:nvSpPr>
          <p:spPr>
            <a:xfrm>
              <a:off x="457200" y="3391362"/>
              <a:ext cx="587497" cy="21544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08" name="TextBox 107"/>
            <p:cNvSpPr txBox="1"/>
            <p:nvPr/>
          </p:nvSpPr>
          <p:spPr>
            <a:xfrm>
              <a:off x="479473" y="3391362"/>
              <a:ext cx="598410" cy="200055"/>
            </a:xfrm>
            <a:prstGeom prst="rect">
              <a:avLst/>
            </a:prstGeom>
            <a:noFill/>
          </p:spPr>
          <p:txBody>
            <a:bodyPr wrap="none" rtlCol="0">
              <a:spAutoFit/>
            </a:bodyPr>
            <a:lstStyle/>
            <a:p>
              <a:r>
                <a:rPr lang="en-US" sz="960" dirty="0">
                  <a:latin typeface="Courier New"/>
                  <a:cs typeface="Courier New"/>
                </a:rPr>
                <a:t>PAYLOAD</a:t>
              </a:r>
            </a:p>
          </p:txBody>
        </p:sp>
      </p:grpSp>
      <p:cxnSp>
        <p:nvCxnSpPr>
          <p:cNvPr id="109" name="Straight Arrow Connector 108"/>
          <p:cNvCxnSpPr/>
          <p:nvPr/>
        </p:nvCxnSpPr>
        <p:spPr>
          <a:xfrm>
            <a:off x="8316739" y="6612756"/>
            <a:ext cx="0" cy="265932"/>
          </a:xfrm>
          <a:prstGeom prst="straightConnector1">
            <a:avLst/>
          </a:prstGeom>
          <a:ln>
            <a:solidFill>
              <a:srgbClr val="000000"/>
            </a:solidFill>
            <a:headEnd type="none"/>
            <a:tailEnd type="triangle"/>
          </a:ln>
          <a:effectLst>
            <a:glow rad="635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10" name="TextBox 109"/>
          <p:cNvSpPr txBox="1"/>
          <p:nvPr/>
        </p:nvSpPr>
        <p:spPr>
          <a:xfrm>
            <a:off x="10290125" y="6640132"/>
            <a:ext cx="851515" cy="258532"/>
          </a:xfrm>
          <a:prstGeom prst="rect">
            <a:avLst/>
          </a:prstGeom>
          <a:noFill/>
        </p:spPr>
        <p:txBody>
          <a:bodyPr wrap="none" rtlCol="0">
            <a:spAutoFit/>
          </a:bodyPr>
          <a:lstStyle/>
          <a:p>
            <a:r>
              <a:rPr lang="en-US" sz="1080" dirty="0">
                <a:latin typeface="Courier New"/>
                <a:cs typeface="Courier New"/>
              </a:rPr>
              <a:t>PriSrcIP</a:t>
            </a:r>
          </a:p>
        </p:txBody>
      </p:sp>
      <p:sp>
        <p:nvSpPr>
          <p:cNvPr id="111" name="TextBox 110"/>
          <p:cNvSpPr txBox="1"/>
          <p:nvPr/>
        </p:nvSpPr>
        <p:spPr>
          <a:xfrm>
            <a:off x="9505817" y="6640132"/>
            <a:ext cx="851515" cy="258532"/>
          </a:xfrm>
          <a:prstGeom prst="rect">
            <a:avLst/>
          </a:prstGeom>
          <a:noFill/>
        </p:spPr>
        <p:txBody>
          <a:bodyPr wrap="none" rtlCol="0">
            <a:spAutoFit/>
          </a:bodyPr>
          <a:lstStyle/>
          <a:p>
            <a:r>
              <a:rPr lang="en-US" sz="1080" dirty="0">
                <a:latin typeface="Courier New"/>
                <a:cs typeface="Courier New"/>
              </a:rPr>
              <a:t>PriDstIP</a:t>
            </a:r>
          </a:p>
        </p:txBody>
      </p:sp>
      <p:sp>
        <p:nvSpPr>
          <p:cNvPr id="114" name="TextBox 113"/>
          <p:cNvSpPr txBox="1"/>
          <p:nvPr/>
        </p:nvSpPr>
        <p:spPr>
          <a:xfrm>
            <a:off x="8262382" y="6866447"/>
            <a:ext cx="402674" cy="276999"/>
          </a:xfrm>
          <a:prstGeom prst="rect">
            <a:avLst/>
          </a:prstGeom>
          <a:noFill/>
        </p:spPr>
        <p:txBody>
          <a:bodyPr wrap="none" rtlCol="0">
            <a:spAutoFit/>
          </a:bodyPr>
          <a:lstStyle/>
          <a:p>
            <a:r>
              <a:rPr lang="en-US" sz="1200" dirty="0"/>
              <a:t>VM</a:t>
            </a:r>
          </a:p>
        </p:txBody>
      </p:sp>
      <p:cxnSp>
        <p:nvCxnSpPr>
          <p:cNvPr id="116" name="Straight Arrow Connector 115"/>
          <p:cNvCxnSpPr/>
          <p:nvPr/>
        </p:nvCxnSpPr>
        <p:spPr>
          <a:xfrm>
            <a:off x="9510889" y="5456485"/>
            <a:ext cx="0" cy="265932"/>
          </a:xfrm>
          <a:prstGeom prst="straightConnector1">
            <a:avLst/>
          </a:prstGeom>
          <a:ln>
            <a:solidFill>
              <a:srgbClr val="000000"/>
            </a:solidFill>
            <a:headEnd type="none"/>
            <a:tailEnd type="triangle"/>
          </a:ln>
          <a:effectLst>
            <a:glow rad="635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6071856" y="5103895"/>
            <a:ext cx="2529860" cy="517065"/>
          </a:xfrm>
          <a:prstGeom prst="rect">
            <a:avLst/>
          </a:prstGeom>
          <a:noFill/>
        </p:spPr>
        <p:txBody>
          <a:bodyPr wrap="none" rtlCol="0">
            <a:spAutoFit/>
          </a:bodyPr>
          <a:lstStyle/>
          <a:p>
            <a:r>
              <a:rPr lang="en-US" sz="2760" dirty="0">
                <a:latin typeface="Courier New"/>
                <a:cs typeface="Courier New"/>
              </a:rPr>
              <a:t>IP Network </a:t>
            </a:r>
          </a:p>
        </p:txBody>
      </p:sp>
      <p:sp>
        <p:nvSpPr>
          <p:cNvPr id="118" name="Diamond 117"/>
          <p:cNvSpPr/>
          <p:nvPr/>
        </p:nvSpPr>
        <p:spPr>
          <a:xfrm>
            <a:off x="2642309" y="6119951"/>
            <a:ext cx="580584" cy="453300"/>
          </a:xfrm>
          <a:prstGeom prst="diamon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19" name="Diamond 118"/>
          <p:cNvSpPr/>
          <p:nvPr/>
        </p:nvSpPr>
        <p:spPr>
          <a:xfrm>
            <a:off x="11206308" y="6108642"/>
            <a:ext cx="580584" cy="453300"/>
          </a:xfrm>
          <a:prstGeom prst="diamond">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cxnSp>
        <p:nvCxnSpPr>
          <p:cNvPr id="121" name="Straight Arrow Connector 120"/>
          <p:cNvCxnSpPr/>
          <p:nvPr/>
        </p:nvCxnSpPr>
        <p:spPr>
          <a:xfrm flipV="1">
            <a:off x="4474468" y="5235840"/>
            <a:ext cx="386240" cy="1"/>
          </a:xfrm>
          <a:prstGeom prst="straightConnector1">
            <a:avLst/>
          </a:prstGeom>
          <a:ln>
            <a:solidFill>
              <a:srgbClr val="000000"/>
            </a:solidFill>
            <a:headEnd type="none"/>
            <a:tailEnd type="triangle"/>
          </a:ln>
          <a:effectLst>
            <a:glow rad="635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2647167" y="6164302"/>
            <a:ext cx="552331" cy="276999"/>
          </a:xfrm>
          <a:prstGeom prst="rect">
            <a:avLst/>
          </a:prstGeom>
          <a:noFill/>
        </p:spPr>
        <p:txBody>
          <a:bodyPr wrap="none" rtlCol="0">
            <a:spAutoFit/>
          </a:bodyPr>
          <a:lstStyle/>
          <a:p>
            <a:r>
              <a:rPr lang="en-US" sz="1200" dirty="0"/>
              <a:t>Agent</a:t>
            </a:r>
          </a:p>
        </p:txBody>
      </p:sp>
      <p:sp>
        <p:nvSpPr>
          <p:cNvPr id="124" name="TextBox 123"/>
          <p:cNvSpPr txBox="1"/>
          <p:nvPr/>
        </p:nvSpPr>
        <p:spPr>
          <a:xfrm>
            <a:off x="11200929" y="6168063"/>
            <a:ext cx="552331" cy="276999"/>
          </a:xfrm>
          <a:prstGeom prst="rect">
            <a:avLst/>
          </a:prstGeom>
          <a:noFill/>
        </p:spPr>
        <p:txBody>
          <a:bodyPr wrap="none" rtlCol="0">
            <a:spAutoFit/>
          </a:bodyPr>
          <a:lstStyle/>
          <a:p>
            <a:r>
              <a:rPr lang="en-US" sz="1200" dirty="0"/>
              <a:t>Agent</a:t>
            </a:r>
          </a:p>
        </p:txBody>
      </p:sp>
      <p:cxnSp>
        <p:nvCxnSpPr>
          <p:cNvPr id="126" name="Elbow Connector 125"/>
          <p:cNvCxnSpPr>
            <a:stCxn id="61" idx="1"/>
            <a:endCxn id="123" idx="0"/>
          </p:cNvCxnSpPr>
          <p:nvPr/>
        </p:nvCxnSpPr>
        <p:spPr>
          <a:xfrm rot="10800000" flipV="1">
            <a:off x="2923333" y="3095548"/>
            <a:ext cx="2846552" cy="3068754"/>
          </a:xfrm>
          <a:prstGeom prst="bentConnector2">
            <a:avLst/>
          </a:prstGeom>
          <a:ln w="9525" cmpd="sng">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28" name="Elbow Connector 127"/>
          <p:cNvCxnSpPr>
            <a:stCxn id="61" idx="3"/>
            <a:endCxn id="124" idx="0"/>
          </p:cNvCxnSpPr>
          <p:nvPr/>
        </p:nvCxnSpPr>
        <p:spPr>
          <a:xfrm>
            <a:off x="7958566" y="3095548"/>
            <a:ext cx="3518529" cy="3072515"/>
          </a:xfrm>
          <a:prstGeom prst="bentConnector2">
            <a:avLst/>
          </a:prstGeom>
          <a:ln w="9525" cmpd="sng">
            <a:solidFill>
              <a:srgbClr val="0000FF"/>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33" name="TextBox 132"/>
          <p:cNvSpPr txBox="1"/>
          <p:nvPr/>
        </p:nvSpPr>
        <p:spPr>
          <a:xfrm>
            <a:off x="2966137" y="3095548"/>
            <a:ext cx="593432" cy="295466"/>
          </a:xfrm>
          <a:prstGeom prst="rect">
            <a:avLst/>
          </a:prstGeom>
          <a:noFill/>
        </p:spPr>
        <p:txBody>
          <a:bodyPr wrap="none" rtlCol="0">
            <a:spAutoFit/>
          </a:bodyPr>
          <a:lstStyle/>
          <a:p>
            <a:r>
              <a:rPr lang="en-US" sz="1320" dirty="0"/>
              <a:t>XMPP</a:t>
            </a:r>
          </a:p>
        </p:txBody>
      </p:sp>
      <p:sp>
        <p:nvSpPr>
          <p:cNvPr id="134" name="TextBox 133"/>
          <p:cNvSpPr txBox="1"/>
          <p:nvPr/>
        </p:nvSpPr>
        <p:spPr>
          <a:xfrm>
            <a:off x="10840074" y="3095548"/>
            <a:ext cx="593432" cy="295466"/>
          </a:xfrm>
          <a:prstGeom prst="rect">
            <a:avLst/>
          </a:prstGeom>
          <a:noFill/>
        </p:spPr>
        <p:txBody>
          <a:bodyPr wrap="none" rtlCol="0">
            <a:spAutoFit/>
          </a:bodyPr>
          <a:lstStyle/>
          <a:p>
            <a:r>
              <a:rPr lang="en-US" sz="1320" dirty="0"/>
              <a:t>XMPP</a:t>
            </a:r>
          </a:p>
        </p:txBody>
      </p:sp>
      <p:sp>
        <p:nvSpPr>
          <p:cNvPr id="135" name="TextBox 134"/>
          <p:cNvSpPr txBox="1"/>
          <p:nvPr/>
        </p:nvSpPr>
        <p:spPr>
          <a:xfrm>
            <a:off x="6251887" y="2921711"/>
            <a:ext cx="1102161" cy="295466"/>
          </a:xfrm>
          <a:prstGeom prst="rect">
            <a:avLst/>
          </a:prstGeom>
          <a:noFill/>
        </p:spPr>
        <p:txBody>
          <a:bodyPr wrap="none" rtlCol="0">
            <a:spAutoFit/>
          </a:bodyPr>
          <a:lstStyle/>
          <a:p>
            <a:r>
              <a:rPr lang="en-US" sz="1320" dirty="0"/>
              <a:t>Control Node</a:t>
            </a:r>
          </a:p>
        </p:txBody>
      </p:sp>
      <p:sp>
        <p:nvSpPr>
          <p:cNvPr id="146" name="Rectangle 145"/>
          <p:cNvSpPr/>
          <p:nvPr/>
        </p:nvSpPr>
        <p:spPr>
          <a:xfrm>
            <a:off x="5769885" y="2301986"/>
            <a:ext cx="2188681" cy="31393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47" name="TextBox 146"/>
          <p:cNvSpPr txBox="1"/>
          <p:nvPr/>
        </p:nvSpPr>
        <p:spPr>
          <a:xfrm>
            <a:off x="6032035" y="2301987"/>
            <a:ext cx="1528624" cy="295466"/>
          </a:xfrm>
          <a:prstGeom prst="rect">
            <a:avLst/>
          </a:prstGeom>
          <a:noFill/>
        </p:spPr>
        <p:txBody>
          <a:bodyPr wrap="none" rtlCol="0">
            <a:spAutoFit/>
          </a:bodyPr>
          <a:lstStyle/>
          <a:p>
            <a:r>
              <a:rPr lang="en-US" sz="1320" dirty="0"/>
              <a:t>Configuration Node</a:t>
            </a:r>
          </a:p>
        </p:txBody>
      </p:sp>
      <p:cxnSp>
        <p:nvCxnSpPr>
          <p:cNvPr id="151" name="Straight Arrow Connector 150"/>
          <p:cNvCxnSpPr>
            <a:stCxn id="146" idx="2"/>
          </p:cNvCxnSpPr>
          <p:nvPr/>
        </p:nvCxnSpPr>
        <p:spPr>
          <a:xfrm>
            <a:off x="6864226" y="2615918"/>
            <a:ext cx="0" cy="298992"/>
          </a:xfrm>
          <a:prstGeom prst="straightConnector1">
            <a:avLst/>
          </a:prstGeom>
          <a:ln>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6871368" y="2002994"/>
            <a:ext cx="0" cy="298992"/>
          </a:xfrm>
          <a:prstGeom prst="straightConnector1">
            <a:avLst/>
          </a:prstGeom>
          <a:ln>
            <a:solidFill>
              <a:srgbClr val="00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6419081" y="1689063"/>
            <a:ext cx="797526" cy="295466"/>
          </a:xfrm>
          <a:prstGeom prst="rect">
            <a:avLst/>
          </a:prstGeom>
          <a:noFill/>
        </p:spPr>
        <p:txBody>
          <a:bodyPr wrap="none" rtlCol="0">
            <a:spAutoFit/>
          </a:bodyPr>
          <a:lstStyle/>
          <a:p>
            <a:r>
              <a:rPr lang="en-US" sz="1320" dirty="0"/>
              <a:t>REST/API</a:t>
            </a:r>
          </a:p>
        </p:txBody>
      </p:sp>
      <p:sp>
        <p:nvSpPr>
          <p:cNvPr id="160" name="TextBox 159"/>
          <p:cNvSpPr txBox="1"/>
          <p:nvPr/>
        </p:nvSpPr>
        <p:spPr>
          <a:xfrm>
            <a:off x="3171105" y="3409480"/>
            <a:ext cx="2765501" cy="240066"/>
          </a:xfrm>
          <a:prstGeom prst="rect">
            <a:avLst/>
          </a:prstGeom>
          <a:solidFill>
            <a:schemeClr val="bg2">
              <a:lumMod val="90000"/>
            </a:schemeClr>
          </a:solidFill>
        </p:spPr>
        <p:txBody>
          <a:bodyPr wrap="none" rtlCol="0">
            <a:spAutoFit/>
          </a:bodyPr>
          <a:lstStyle/>
          <a:p>
            <a:r>
              <a:rPr lang="en-US" sz="960" b="1" dirty="0">
                <a:latin typeface="Courier New"/>
                <a:cs typeface="Courier New"/>
              </a:rPr>
              <a:t>10.1.1.2:NH = 151.10.10.1; LBL = 17</a:t>
            </a:r>
          </a:p>
        </p:txBody>
      </p:sp>
      <p:sp>
        <p:nvSpPr>
          <p:cNvPr id="161" name="TextBox 160"/>
          <p:cNvSpPr txBox="1"/>
          <p:nvPr/>
        </p:nvSpPr>
        <p:spPr>
          <a:xfrm>
            <a:off x="8376894" y="3409480"/>
            <a:ext cx="2691763" cy="240066"/>
          </a:xfrm>
          <a:prstGeom prst="rect">
            <a:avLst/>
          </a:prstGeom>
          <a:solidFill>
            <a:srgbClr val="BFBFBF"/>
          </a:solidFill>
        </p:spPr>
        <p:txBody>
          <a:bodyPr wrap="none" rtlCol="0">
            <a:spAutoFit/>
          </a:bodyPr>
          <a:lstStyle/>
          <a:p>
            <a:r>
              <a:rPr lang="en-US" sz="960" b="1" dirty="0">
                <a:latin typeface="Courier New"/>
                <a:cs typeface="Courier New"/>
              </a:rPr>
              <a:t>10.1.1.1:NH = 70.10.10.1; LBL = 39</a:t>
            </a:r>
          </a:p>
        </p:txBody>
      </p:sp>
      <p:sp>
        <p:nvSpPr>
          <p:cNvPr id="162" name="Down Arrow 161"/>
          <p:cNvSpPr/>
          <p:nvPr/>
        </p:nvSpPr>
        <p:spPr>
          <a:xfrm>
            <a:off x="3001662" y="3393285"/>
            <a:ext cx="118176" cy="336646"/>
          </a:xfrm>
          <a:prstGeom prst="downArrow">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65" name="Down Arrow 164"/>
          <p:cNvSpPr/>
          <p:nvPr/>
        </p:nvSpPr>
        <p:spPr>
          <a:xfrm flipV="1">
            <a:off x="11269882" y="3803958"/>
            <a:ext cx="145045" cy="373024"/>
          </a:xfrm>
          <a:prstGeom prst="downArrow">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68" name="TextBox 167"/>
          <p:cNvSpPr txBox="1"/>
          <p:nvPr/>
        </p:nvSpPr>
        <p:spPr>
          <a:xfrm>
            <a:off x="4157677" y="6312932"/>
            <a:ext cx="2035879" cy="240066"/>
          </a:xfrm>
          <a:prstGeom prst="rect">
            <a:avLst/>
          </a:prstGeom>
          <a:noFill/>
        </p:spPr>
        <p:txBody>
          <a:bodyPr wrap="square" rtlCol="0">
            <a:spAutoFit/>
          </a:bodyPr>
          <a:lstStyle/>
          <a:p>
            <a:pPr algn="ctr"/>
            <a:r>
              <a:rPr lang="en-US" sz="960" dirty="0">
                <a:solidFill>
                  <a:srgbClr val="FF0000"/>
                </a:solidFill>
              </a:rPr>
              <a:t>(Dynamic Tunnel Encapsulation)</a:t>
            </a:r>
          </a:p>
        </p:txBody>
      </p:sp>
      <p:sp>
        <p:nvSpPr>
          <p:cNvPr id="169" name="TextBox 168"/>
          <p:cNvSpPr txBox="1"/>
          <p:nvPr/>
        </p:nvSpPr>
        <p:spPr>
          <a:xfrm>
            <a:off x="9175609" y="6328446"/>
            <a:ext cx="2046911" cy="240066"/>
          </a:xfrm>
          <a:prstGeom prst="rect">
            <a:avLst/>
          </a:prstGeom>
          <a:noFill/>
        </p:spPr>
        <p:txBody>
          <a:bodyPr wrap="square" rtlCol="0">
            <a:spAutoFit/>
          </a:bodyPr>
          <a:lstStyle/>
          <a:p>
            <a:pPr algn="ctr"/>
            <a:r>
              <a:rPr lang="en-US" sz="960" dirty="0">
                <a:solidFill>
                  <a:srgbClr val="FF0000"/>
                </a:solidFill>
              </a:rPr>
              <a:t>(Dynamic Tunnel Decapsulation)</a:t>
            </a:r>
          </a:p>
        </p:txBody>
      </p:sp>
      <p:sp>
        <p:nvSpPr>
          <p:cNvPr id="170" name="TextBox 169"/>
          <p:cNvSpPr txBox="1"/>
          <p:nvPr/>
        </p:nvSpPr>
        <p:spPr>
          <a:xfrm>
            <a:off x="2737334" y="7132379"/>
            <a:ext cx="992579" cy="295466"/>
          </a:xfrm>
          <a:prstGeom prst="rect">
            <a:avLst/>
          </a:prstGeom>
          <a:noFill/>
        </p:spPr>
        <p:txBody>
          <a:bodyPr wrap="none" rtlCol="0">
            <a:spAutoFit/>
          </a:bodyPr>
          <a:lstStyle/>
          <a:p>
            <a:r>
              <a:rPr lang="en-US" sz="1320" dirty="0">
                <a:latin typeface="Courier New"/>
                <a:cs typeface="Courier New"/>
              </a:rPr>
              <a:t>Server 1</a:t>
            </a:r>
          </a:p>
        </p:txBody>
      </p:sp>
      <p:sp>
        <p:nvSpPr>
          <p:cNvPr id="171" name="TextBox 170"/>
          <p:cNvSpPr txBox="1"/>
          <p:nvPr/>
        </p:nvSpPr>
        <p:spPr>
          <a:xfrm>
            <a:off x="10840075" y="7151028"/>
            <a:ext cx="992579" cy="295466"/>
          </a:xfrm>
          <a:prstGeom prst="rect">
            <a:avLst/>
          </a:prstGeom>
          <a:noFill/>
        </p:spPr>
        <p:txBody>
          <a:bodyPr wrap="none" rtlCol="0">
            <a:spAutoFit/>
          </a:bodyPr>
          <a:lstStyle/>
          <a:p>
            <a:r>
              <a:rPr lang="en-US" sz="1320" dirty="0">
                <a:latin typeface="Courier New"/>
                <a:cs typeface="Courier New"/>
              </a:rPr>
              <a:t>Server 2</a:t>
            </a:r>
          </a:p>
        </p:txBody>
      </p:sp>
      <p:cxnSp>
        <p:nvCxnSpPr>
          <p:cNvPr id="172" name="Straight Arrow Connector 171"/>
          <p:cNvCxnSpPr/>
          <p:nvPr/>
        </p:nvCxnSpPr>
        <p:spPr>
          <a:xfrm flipV="1">
            <a:off x="9102130" y="5235838"/>
            <a:ext cx="386240" cy="1"/>
          </a:xfrm>
          <a:prstGeom prst="straightConnector1">
            <a:avLst/>
          </a:prstGeom>
          <a:ln>
            <a:solidFill>
              <a:srgbClr val="000000"/>
            </a:solidFill>
            <a:headEnd type="none"/>
            <a:tailEnd type="triangle"/>
          </a:ln>
          <a:effectLst>
            <a:glow rad="63500">
              <a:schemeClr val="accent1">
                <a:satMod val="175000"/>
                <a:alpha val="40000"/>
              </a:schemeClr>
            </a:glow>
          </a:effectLst>
        </p:spPr>
        <p:style>
          <a:lnRef idx="2">
            <a:schemeClr val="accent1"/>
          </a:lnRef>
          <a:fillRef idx="0">
            <a:schemeClr val="accent1"/>
          </a:fillRef>
          <a:effectRef idx="1">
            <a:schemeClr val="accent1"/>
          </a:effectRef>
          <a:fontRef idx="minor">
            <a:schemeClr val="tx1"/>
          </a:fontRef>
        </p:style>
      </p:cxnSp>
      <p:sp>
        <p:nvSpPr>
          <p:cNvPr id="173" name="TextBox 172"/>
          <p:cNvSpPr txBox="1"/>
          <p:nvPr/>
        </p:nvSpPr>
        <p:spPr>
          <a:xfrm>
            <a:off x="2829139" y="2791983"/>
            <a:ext cx="1068690" cy="286232"/>
          </a:xfrm>
          <a:prstGeom prst="rect">
            <a:avLst/>
          </a:prstGeom>
          <a:noFill/>
        </p:spPr>
        <p:txBody>
          <a:bodyPr wrap="none" rtlCol="0">
            <a:spAutoFit/>
          </a:bodyPr>
          <a:lstStyle/>
          <a:p>
            <a:r>
              <a:rPr lang="en-US" sz="1260" dirty="0">
                <a:solidFill>
                  <a:srgbClr val="0000FF"/>
                </a:solidFill>
              </a:rPr>
              <a:t>Control Plane</a:t>
            </a:r>
          </a:p>
        </p:txBody>
      </p:sp>
      <p:sp>
        <p:nvSpPr>
          <p:cNvPr id="175" name="TextBox 174"/>
          <p:cNvSpPr txBox="1"/>
          <p:nvPr/>
        </p:nvSpPr>
        <p:spPr>
          <a:xfrm>
            <a:off x="3171105" y="3849300"/>
            <a:ext cx="2900752" cy="240066"/>
          </a:xfrm>
          <a:prstGeom prst="rect">
            <a:avLst/>
          </a:prstGeom>
          <a:solidFill>
            <a:srgbClr val="BFBFBF"/>
          </a:solidFill>
        </p:spPr>
        <p:txBody>
          <a:bodyPr wrap="square" rtlCol="0">
            <a:spAutoFit/>
          </a:bodyPr>
          <a:lstStyle/>
          <a:p>
            <a:r>
              <a:rPr lang="en-US" sz="960" b="1" dirty="0">
                <a:latin typeface="Courier New"/>
                <a:cs typeface="Courier New"/>
              </a:rPr>
              <a:t>10.1.1.1:NH = 70.10.10.1; LBL = 39</a:t>
            </a:r>
          </a:p>
        </p:txBody>
      </p:sp>
      <p:sp>
        <p:nvSpPr>
          <p:cNvPr id="176" name="TextBox 175"/>
          <p:cNvSpPr txBox="1"/>
          <p:nvPr/>
        </p:nvSpPr>
        <p:spPr>
          <a:xfrm>
            <a:off x="8365073" y="3849300"/>
            <a:ext cx="2811557" cy="240066"/>
          </a:xfrm>
          <a:prstGeom prst="rect">
            <a:avLst/>
          </a:prstGeom>
          <a:solidFill>
            <a:schemeClr val="bg2">
              <a:lumMod val="90000"/>
            </a:schemeClr>
          </a:solidFill>
        </p:spPr>
        <p:txBody>
          <a:bodyPr wrap="square" rtlCol="0">
            <a:spAutoFit/>
          </a:bodyPr>
          <a:lstStyle/>
          <a:p>
            <a:r>
              <a:rPr lang="en-US" sz="960" b="1" dirty="0">
                <a:latin typeface="Courier New"/>
                <a:cs typeface="Courier New"/>
              </a:rPr>
              <a:t>10.1.1.2:NH = 151.10.10.1; LBL = 17</a:t>
            </a:r>
          </a:p>
        </p:txBody>
      </p:sp>
      <p:sp>
        <p:nvSpPr>
          <p:cNvPr id="177" name="Down Arrow 176"/>
          <p:cNvSpPr/>
          <p:nvPr/>
        </p:nvSpPr>
        <p:spPr>
          <a:xfrm>
            <a:off x="11257868" y="3347944"/>
            <a:ext cx="160501" cy="359929"/>
          </a:xfrm>
          <a:prstGeom prst="downArrow">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78" name="Down Arrow 177"/>
          <p:cNvSpPr/>
          <p:nvPr/>
        </p:nvSpPr>
        <p:spPr>
          <a:xfrm flipV="1">
            <a:off x="2986483" y="3831112"/>
            <a:ext cx="145045" cy="373024"/>
          </a:xfrm>
          <a:prstGeom prst="downArrow">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79" name="Left-Up Arrow 178"/>
          <p:cNvSpPr/>
          <p:nvPr/>
        </p:nvSpPr>
        <p:spPr>
          <a:xfrm flipH="1">
            <a:off x="2971023" y="5759027"/>
            <a:ext cx="262718" cy="405274"/>
          </a:xfrm>
          <a:prstGeom prst="leftUpArrow">
            <a:avLst>
              <a:gd name="adj1" fmla="val 20466"/>
              <a:gd name="adj2" fmla="val 25000"/>
              <a:gd name="adj3" fmla="val 25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81" name="Left-Up Arrow 180"/>
          <p:cNvSpPr/>
          <p:nvPr/>
        </p:nvSpPr>
        <p:spPr>
          <a:xfrm>
            <a:off x="11169545" y="5738431"/>
            <a:ext cx="248824" cy="405274"/>
          </a:xfrm>
          <a:prstGeom prst="leftUpArrow">
            <a:avLst>
              <a:gd name="adj1" fmla="val 20466"/>
              <a:gd name="adj2" fmla="val 25000"/>
              <a:gd name="adj3" fmla="val 25000"/>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sp>
        <p:nvSpPr>
          <p:cNvPr id="182" name="Oval 181"/>
          <p:cNvSpPr/>
          <p:nvPr/>
        </p:nvSpPr>
        <p:spPr>
          <a:xfrm>
            <a:off x="4860708" y="4997376"/>
            <a:ext cx="4215132" cy="656237"/>
          </a:xfrm>
          <a:prstGeom prst="ellipse">
            <a:avLst/>
          </a:prstGeom>
          <a:noFill/>
          <a:ln w="31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grpSp>
        <p:nvGrpSpPr>
          <p:cNvPr id="183" name="Group 182"/>
          <p:cNvGrpSpPr/>
          <p:nvPr/>
        </p:nvGrpSpPr>
        <p:grpSpPr>
          <a:xfrm>
            <a:off x="7088992" y="5103894"/>
            <a:ext cx="359893" cy="94234"/>
            <a:chOff x="457200" y="1407552"/>
            <a:chExt cx="299911" cy="78528"/>
          </a:xfrm>
        </p:grpSpPr>
        <p:sp>
          <p:nvSpPr>
            <p:cNvPr id="184" name="Rectangle 183"/>
            <p:cNvSpPr/>
            <p:nvPr/>
          </p:nvSpPr>
          <p:spPr>
            <a:xfrm>
              <a:off x="457200" y="1407552"/>
              <a:ext cx="299911" cy="7852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760" dirty="0"/>
            </a:p>
          </p:txBody>
        </p:sp>
        <p:cxnSp>
          <p:nvCxnSpPr>
            <p:cNvPr id="185" name="Straight Connector 184"/>
            <p:cNvCxnSpPr/>
            <p:nvPr/>
          </p:nvCxnSpPr>
          <p:spPr>
            <a:xfrm>
              <a:off x="612328" y="1407552"/>
              <a:ext cx="0" cy="68352"/>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cxnSp>
        <p:nvCxnSpPr>
          <p:cNvPr id="186" name="Straight Connector 185"/>
          <p:cNvCxnSpPr/>
          <p:nvPr/>
        </p:nvCxnSpPr>
        <p:spPr>
          <a:xfrm flipV="1">
            <a:off x="7191901" y="4859840"/>
            <a:ext cx="0" cy="254675"/>
          </a:xfrm>
          <a:prstGeom prst="line">
            <a:avLst/>
          </a:prstGeom>
          <a:ln w="3175" cmpd="sng">
            <a:solidFill>
              <a:srgbClr val="000000"/>
            </a:solidFill>
            <a:headEnd type="oval" w="sm" len="sm"/>
          </a:ln>
          <a:effectLst/>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a:xfrm>
            <a:off x="10343894" y="2757945"/>
            <a:ext cx="1068690" cy="286232"/>
          </a:xfrm>
          <a:prstGeom prst="rect">
            <a:avLst/>
          </a:prstGeom>
          <a:noFill/>
        </p:spPr>
        <p:txBody>
          <a:bodyPr wrap="none" rtlCol="0">
            <a:spAutoFit/>
          </a:bodyPr>
          <a:lstStyle/>
          <a:p>
            <a:r>
              <a:rPr lang="en-US" sz="1260" dirty="0">
                <a:solidFill>
                  <a:srgbClr val="0000FF"/>
                </a:solidFill>
              </a:rPr>
              <a:t>Control Plane</a:t>
            </a:r>
          </a:p>
        </p:txBody>
      </p:sp>
      <p:sp>
        <p:nvSpPr>
          <p:cNvPr id="100" name="TextBox 99"/>
          <p:cNvSpPr txBox="1"/>
          <p:nvPr/>
        </p:nvSpPr>
        <p:spPr>
          <a:xfrm>
            <a:off x="6821788" y="2619256"/>
            <a:ext cx="688009" cy="295466"/>
          </a:xfrm>
          <a:prstGeom prst="rect">
            <a:avLst/>
          </a:prstGeom>
          <a:noFill/>
        </p:spPr>
        <p:txBody>
          <a:bodyPr wrap="none" rtlCol="0">
            <a:spAutoFit/>
          </a:bodyPr>
          <a:lstStyle/>
          <a:p>
            <a:r>
              <a:rPr lang="en-US" sz="1320" dirty="0"/>
              <a:t>IF-MAP</a:t>
            </a:r>
          </a:p>
        </p:txBody>
      </p:sp>
    </p:spTree>
    <p:extLst>
      <p:ext uri="{BB962C8B-B14F-4D97-AF65-F5344CB8AC3E}">
        <p14:creationId xmlns:p14="http://schemas.microsoft.com/office/powerpoint/2010/main" val="123100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additive="base">
                                        <p:cTn id="7" dur="500" fill="hold"/>
                                        <p:tgtEl>
                                          <p:spTgt spid="178"/>
                                        </p:tgtEl>
                                        <p:attrNameLst>
                                          <p:attrName>ppt_x</p:attrName>
                                        </p:attrNameLst>
                                      </p:cBhvr>
                                      <p:tavLst>
                                        <p:tav tm="0">
                                          <p:val>
                                            <p:strVal val="#ppt_x"/>
                                          </p:val>
                                        </p:tav>
                                        <p:tav tm="100000">
                                          <p:val>
                                            <p:strVal val="#ppt_x"/>
                                          </p:val>
                                        </p:tav>
                                      </p:tavLst>
                                    </p:anim>
                                    <p:anim calcmode="lin" valueType="num">
                                      <p:cBhvr additive="base">
                                        <p:cTn id="8" dur="500" fill="hold"/>
                                        <p:tgtEl>
                                          <p:spTgt spid="17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ppt_x"/>
                                          </p:val>
                                        </p:tav>
                                        <p:tav tm="100000">
                                          <p:val>
                                            <p:strVal val="#ppt_x"/>
                                          </p:val>
                                        </p:tav>
                                      </p:tavLst>
                                    </p:anim>
                                    <p:anim calcmode="lin" valueType="num">
                                      <p:cBhvr additive="base">
                                        <p:cTn id="12" dur="500" fill="hold"/>
                                        <p:tgtEl>
                                          <p:spTgt spid="17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1"/>
                                        </p:tgtEl>
                                        <p:attrNameLst>
                                          <p:attrName>style.visibility</p:attrName>
                                        </p:attrNameLst>
                                      </p:cBhvr>
                                      <p:to>
                                        <p:strVal val="visible"/>
                                      </p:to>
                                    </p:set>
                                    <p:anim calcmode="lin" valueType="num">
                                      <p:cBhvr additive="base">
                                        <p:cTn id="15" dur="500" fill="hold"/>
                                        <p:tgtEl>
                                          <p:spTgt spid="161"/>
                                        </p:tgtEl>
                                        <p:attrNameLst>
                                          <p:attrName>ppt_x</p:attrName>
                                        </p:attrNameLst>
                                      </p:cBhvr>
                                      <p:tavLst>
                                        <p:tav tm="0">
                                          <p:val>
                                            <p:strVal val="#ppt_x"/>
                                          </p:val>
                                        </p:tav>
                                        <p:tav tm="100000">
                                          <p:val>
                                            <p:strVal val="#ppt_x"/>
                                          </p:val>
                                        </p:tav>
                                      </p:tavLst>
                                    </p:anim>
                                    <p:anim calcmode="lin" valueType="num">
                                      <p:cBhvr additive="base">
                                        <p:cTn id="16" dur="500" fill="hold"/>
                                        <p:tgtEl>
                                          <p:spTgt spid="16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7"/>
                                        </p:tgtEl>
                                        <p:attrNameLst>
                                          <p:attrName>style.visibility</p:attrName>
                                        </p:attrNameLst>
                                      </p:cBhvr>
                                      <p:to>
                                        <p:strVal val="visible"/>
                                      </p:to>
                                    </p:set>
                                    <p:anim calcmode="lin" valueType="num">
                                      <p:cBhvr additive="base">
                                        <p:cTn id="19" dur="500" fill="hold"/>
                                        <p:tgtEl>
                                          <p:spTgt spid="177"/>
                                        </p:tgtEl>
                                        <p:attrNameLst>
                                          <p:attrName>ppt_x</p:attrName>
                                        </p:attrNameLst>
                                      </p:cBhvr>
                                      <p:tavLst>
                                        <p:tav tm="0">
                                          <p:val>
                                            <p:strVal val="#ppt_x"/>
                                          </p:val>
                                        </p:tav>
                                        <p:tav tm="100000">
                                          <p:val>
                                            <p:strVal val="#ppt_x"/>
                                          </p:val>
                                        </p:tav>
                                      </p:tavLst>
                                    </p:anim>
                                    <p:anim calcmode="lin" valueType="num">
                                      <p:cBhvr additive="base">
                                        <p:cTn id="20" dur="500" fill="hold"/>
                                        <p:tgtEl>
                                          <p:spTgt spid="17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9"/>
                                        </p:tgtEl>
                                        <p:attrNameLst>
                                          <p:attrName>style.visibility</p:attrName>
                                        </p:attrNameLst>
                                      </p:cBhvr>
                                      <p:to>
                                        <p:strVal val="visible"/>
                                      </p:to>
                                    </p:set>
                                    <p:anim calcmode="lin" valueType="num">
                                      <p:cBhvr additive="base">
                                        <p:cTn id="23" dur="500" fill="hold"/>
                                        <p:tgtEl>
                                          <p:spTgt spid="179"/>
                                        </p:tgtEl>
                                        <p:attrNameLst>
                                          <p:attrName>ppt_x</p:attrName>
                                        </p:attrNameLst>
                                      </p:cBhvr>
                                      <p:tavLst>
                                        <p:tav tm="0">
                                          <p:val>
                                            <p:strVal val="#ppt_x"/>
                                          </p:val>
                                        </p:tav>
                                        <p:tav tm="100000">
                                          <p:val>
                                            <p:strVal val="#ppt_x"/>
                                          </p:val>
                                        </p:tav>
                                      </p:tavLst>
                                    </p:anim>
                                    <p:anim calcmode="lin" valueType="num">
                                      <p:cBhvr additive="base">
                                        <p:cTn id="24" dur="500" fill="hold"/>
                                        <p:tgtEl>
                                          <p:spTgt spid="17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81"/>
                                        </p:tgtEl>
                                        <p:attrNameLst>
                                          <p:attrName>style.visibility</p:attrName>
                                        </p:attrNameLst>
                                      </p:cBhvr>
                                      <p:to>
                                        <p:strVal val="visible"/>
                                      </p:to>
                                    </p:set>
                                    <p:anim calcmode="lin" valueType="num">
                                      <p:cBhvr additive="base">
                                        <p:cTn id="27" dur="500" fill="hold"/>
                                        <p:tgtEl>
                                          <p:spTgt spid="181"/>
                                        </p:tgtEl>
                                        <p:attrNameLst>
                                          <p:attrName>ppt_x</p:attrName>
                                        </p:attrNameLst>
                                      </p:cBhvr>
                                      <p:tavLst>
                                        <p:tav tm="0">
                                          <p:val>
                                            <p:strVal val="#ppt_x"/>
                                          </p:val>
                                        </p:tav>
                                        <p:tav tm="100000">
                                          <p:val>
                                            <p:strVal val="#ppt_x"/>
                                          </p:val>
                                        </p:tav>
                                      </p:tavLst>
                                    </p:anim>
                                    <p:anim calcmode="lin" valueType="num">
                                      <p:cBhvr additive="base">
                                        <p:cTn id="28" dur="500" fill="hold"/>
                                        <p:tgtEl>
                                          <p:spTgt spid="18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9"/>
                                        </p:tgtEl>
                                        <p:attrNameLst>
                                          <p:attrName>style.visibility</p:attrName>
                                        </p:attrNameLst>
                                      </p:cBhvr>
                                      <p:to>
                                        <p:strVal val="visible"/>
                                      </p:to>
                                    </p:set>
                                    <p:anim calcmode="lin" valueType="num">
                                      <p:cBhvr additive="base">
                                        <p:cTn id="39" dur="500" fill="hold"/>
                                        <p:tgtEl>
                                          <p:spTgt spid="99"/>
                                        </p:tgtEl>
                                        <p:attrNameLst>
                                          <p:attrName>ppt_x</p:attrName>
                                        </p:attrNameLst>
                                      </p:cBhvr>
                                      <p:tavLst>
                                        <p:tav tm="0">
                                          <p:val>
                                            <p:strVal val="#ppt_x"/>
                                          </p:val>
                                        </p:tav>
                                        <p:tav tm="100000">
                                          <p:val>
                                            <p:strVal val="#ppt_x"/>
                                          </p:val>
                                        </p:tav>
                                      </p:tavLst>
                                    </p:anim>
                                    <p:anim calcmode="lin" valueType="num">
                                      <p:cBhvr additive="base">
                                        <p:cTn id="40" dur="500" fill="hold"/>
                                        <p:tgtEl>
                                          <p:spTgt spid="9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2"/>
                                        </p:tgtEl>
                                        <p:attrNameLst>
                                          <p:attrName>style.visibility</p:attrName>
                                        </p:attrNameLst>
                                      </p:cBhvr>
                                      <p:to>
                                        <p:strVal val="visible"/>
                                      </p:to>
                                    </p:set>
                                    <p:anim calcmode="lin" valueType="num">
                                      <p:cBhvr additive="base">
                                        <p:cTn id="53" dur="500" fill="hold"/>
                                        <p:tgtEl>
                                          <p:spTgt spid="162"/>
                                        </p:tgtEl>
                                        <p:attrNameLst>
                                          <p:attrName>ppt_x</p:attrName>
                                        </p:attrNameLst>
                                      </p:cBhvr>
                                      <p:tavLst>
                                        <p:tav tm="0">
                                          <p:val>
                                            <p:strVal val="#ppt_x"/>
                                          </p:val>
                                        </p:tav>
                                        <p:tav tm="100000">
                                          <p:val>
                                            <p:strVal val="#ppt_x"/>
                                          </p:val>
                                        </p:tav>
                                      </p:tavLst>
                                    </p:anim>
                                    <p:anim calcmode="lin" valueType="num">
                                      <p:cBhvr additive="base">
                                        <p:cTn id="54" dur="500" fill="hold"/>
                                        <p:tgtEl>
                                          <p:spTgt spid="16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60"/>
                                        </p:tgtEl>
                                        <p:attrNameLst>
                                          <p:attrName>style.visibility</p:attrName>
                                        </p:attrNameLst>
                                      </p:cBhvr>
                                      <p:to>
                                        <p:strVal val="visible"/>
                                      </p:to>
                                    </p:set>
                                    <p:anim calcmode="lin" valueType="num">
                                      <p:cBhvr additive="base">
                                        <p:cTn id="57" dur="500" fill="hold"/>
                                        <p:tgtEl>
                                          <p:spTgt spid="160"/>
                                        </p:tgtEl>
                                        <p:attrNameLst>
                                          <p:attrName>ppt_x</p:attrName>
                                        </p:attrNameLst>
                                      </p:cBhvr>
                                      <p:tavLst>
                                        <p:tav tm="0">
                                          <p:val>
                                            <p:strVal val="#ppt_x"/>
                                          </p:val>
                                        </p:tav>
                                        <p:tav tm="100000">
                                          <p:val>
                                            <p:strVal val="#ppt_x"/>
                                          </p:val>
                                        </p:tav>
                                      </p:tavLst>
                                    </p:anim>
                                    <p:anim calcmode="lin" valueType="num">
                                      <p:cBhvr additive="base">
                                        <p:cTn id="58" dur="500" fill="hold"/>
                                        <p:tgtEl>
                                          <p:spTgt spid="16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anim calcmode="lin" valueType="num">
                                      <p:cBhvr additive="base">
                                        <p:cTn id="61" dur="500" fill="hold"/>
                                        <p:tgtEl>
                                          <p:spTgt spid="176"/>
                                        </p:tgtEl>
                                        <p:attrNameLst>
                                          <p:attrName>ppt_x</p:attrName>
                                        </p:attrNameLst>
                                      </p:cBhvr>
                                      <p:tavLst>
                                        <p:tav tm="0">
                                          <p:val>
                                            <p:strVal val="#ppt_x"/>
                                          </p:val>
                                        </p:tav>
                                        <p:tav tm="100000">
                                          <p:val>
                                            <p:strVal val="#ppt_x"/>
                                          </p:val>
                                        </p:tav>
                                      </p:tavLst>
                                    </p:anim>
                                    <p:anim calcmode="lin" valueType="num">
                                      <p:cBhvr additive="base">
                                        <p:cTn id="62" dur="500" fill="hold"/>
                                        <p:tgtEl>
                                          <p:spTgt spid="17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65"/>
                                        </p:tgtEl>
                                        <p:attrNameLst>
                                          <p:attrName>style.visibility</p:attrName>
                                        </p:attrNameLst>
                                      </p:cBhvr>
                                      <p:to>
                                        <p:strVal val="visible"/>
                                      </p:to>
                                    </p:set>
                                    <p:anim calcmode="lin" valueType="num">
                                      <p:cBhvr additive="base">
                                        <p:cTn id="65" dur="500" fill="hold"/>
                                        <p:tgtEl>
                                          <p:spTgt spid="165"/>
                                        </p:tgtEl>
                                        <p:attrNameLst>
                                          <p:attrName>ppt_x</p:attrName>
                                        </p:attrNameLst>
                                      </p:cBhvr>
                                      <p:tavLst>
                                        <p:tav tm="0">
                                          <p:val>
                                            <p:strVal val="#ppt_x"/>
                                          </p:val>
                                        </p:tav>
                                        <p:tav tm="100000">
                                          <p:val>
                                            <p:strVal val="#ppt_x"/>
                                          </p:val>
                                        </p:tav>
                                      </p:tavLst>
                                    </p:anim>
                                    <p:anim calcmode="lin" valueType="num">
                                      <p:cBhvr additive="base">
                                        <p:cTn id="66" dur="500" fill="hold"/>
                                        <p:tgtEl>
                                          <p:spTgt spid="165"/>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fill="hold"/>
                                        <p:tgtEl>
                                          <p:spTgt spid="51"/>
                                        </p:tgtEl>
                                        <p:attrNameLst>
                                          <p:attrName>ppt_x</p:attrName>
                                        </p:attrNameLst>
                                      </p:cBhvr>
                                      <p:tavLst>
                                        <p:tav tm="0">
                                          <p:val>
                                            <p:strVal val="#ppt_x"/>
                                          </p:val>
                                        </p:tav>
                                        <p:tav tm="100000">
                                          <p:val>
                                            <p:strVal val="#ppt_x"/>
                                          </p:val>
                                        </p:tav>
                                      </p:tavLst>
                                    </p:anim>
                                    <p:anim calcmode="lin" valueType="num">
                                      <p:cBhvr additive="base">
                                        <p:cTn id="70" dur="500" fill="hold"/>
                                        <p:tgtEl>
                                          <p:spTgt spid="5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fill="hold"/>
                                        <p:tgtEl>
                                          <p:spTgt spid="52"/>
                                        </p:tgtEl>
                                        <p:attrNameLst>
                                          <p:attrName>ppt_x</p:attrName>
                                        </p:attrNameLst>
                                      </p:cBhvr>
                                      <p:tavLst>
                                        <p:tav tm="0">
                                          <p:val>
                                            <p:strVal val="#ppt_x"/>
                                          </p:val>
                                        </p:tav>
                                        <p:tav tm="100000">
                                          <p:val>
                                            <p:strVal val="#ppt_x"/>
                                          </p:val>
                                        </p:tav>
                                      </p:tavLst>
                                    </p:anim>
                                    <p:anim calcmode="lin" valueType="num">
                                      <p:cBhvr additive="base">
                                        <p:cTn id="74" dur="500" fill="hold"/>
                                        <p:tgtEl>
                                          <p:spTgt spid="5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4"/>
                                        </p:tgtEl>
                                        <p:attrNameLst>
                                          <p:attrName>style.visibility</p:attrName>
                                        </p:attrNameLst>
                                      </p:cBhvr>
                                      <p:to>
                                        <p:strVal val="visible"/>
                                      </p:to>
                                    </p:set>
                                    <p:anim calcmode="lin" valueType="num">
                                      <p:cBhvr additive="base">
                                        <p:cTn id="77" dur="500" fill="hold"/>
                                        <p:tgtEl>
                                          <p:spTgt spid="114"/>
                                        </p:tgtEl>
                                        <p:attrNameLst>
                                          <p:attrName>ppt_x</p:attrName>
                                        </p:attrNameLst>
                                      </p:cBhvr>
                                      <p:tavLst>
                                        <p:tav tm="0">
                                          <p:val>
                                            <p:strVal val="#ppt_x"/>
                                          </p:val>
                                        </p:tav>
                                        <p:tav tm="100000">
                                          <p:val>
                                            <p:strVal val="#ppt_x"/>
                                          </p:val>
                                        </p:tav>
                                      </p:tavLst>
                                    </p:anim>
                                    <p:anim calcmode="lin" valueType="num">
                                      <p:cBhvr additive="base">
                                        <p:cTn id="78" dur="500" fill="hold"/>
                                        <p:tgtEl>
                                          <p:spTgt spid="114"/>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ppt_x"/>
                                          </p:val>
                                        </p:tav>
                                        <p:tav tm="100000">
                                          <p:val>
                                            <p:strVal val="#ppt_x"/>
                                          </p:val>
                                        </p:tav>
                                      </p:tavLst>
                                    </p:anim>
                                    <p:anim calcmode="lin" valueType="num">
                                      <p:cBhvr additive="base">
                                        <p:cTn id="82" dur="500" fill="hold"/>
                                        <p:tgtEl>
                                          <p:spTgt spid="26"/>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anim calcmode="lin" valueType="num">
                                      <p:cBhvr additive="base">
                                        <p:cTn id="85" dur="500" fill="hold"/>
                                        <p:tgtEl>
                                          <p:spTgt spid="44"/>
                                        </p:tgtEl>
                                        <p:attrNameLst>
                                          <p:attrName>ppt_x</p:attrName>
                                        </p:attrNameLst>
                                      </p:cBhvr>
                                      <p:tavLst>
                                        <p:tav tm="0">
                                          <p:val>
                                            <p:strVal val="#ppt_x"/>
                                          </p:val>
                                        </p:tav>
                                        <p:tav tm="100000">
                                          <p:val>
                                            <p:strVal val="#ppt_x"/>
                                          </p:val>
                                        </p:tav>
                                      </p:tavLst>
                                    </p:anim>
                                    <p:anim calcmode="lin" valueType="num">
                                      <p:cBhvr additive="base">
                                        <p:cTn id="8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95"/>
                                        </p:tgtEl>
                                        <p:attrNameLst>
                                          <p:attrName>style.visibility</p:attrName>
                                        </p:attrNameLst>
                                      </p:cBhvr>
                                      <p:to>
                                        <p:strVal val="visible"/>
                                      </p:to>
                                    </p:set>
                                    <p:anim calcmode="lin" valueType="num">
                                      <p:cBhvr additive="base">
                                        <p:cTn id="91" dur="500" fill="hold"/>
                                        <p:tgtEl>
                                          <p:spTgt spid="95"/>
                                        </p:tgtEl>
                                        <p:attrNameLst>
                                          <p:attrName>ppt_x</p:attrName>
                                        </p:attrNameLst>
                                      </p:cBhvr>
                                      <p:tavLst>
                                        <p:tav tm="0">
                                          <p:val>
                                            <p:strVal val="#ppt_x"/>
                                          </p:val>
                                        </p:tav>
                                        <p:tav tm="100000">
                                          <p:val>
                                            <p:strVal val="#ppt_x"/>
                                          </p:val>
                                        </p:tav>
                                      </p:tavLst>
                                    </p:anim>
                                    <p:anim calcmode="lin" valueType="num">
                                      <p:cBhvr additive="base">
                                        <p:cTn id="92" dur="500" fill="hold"/>
                                        <p:tgtEl>
                                          <p:spTgt spid="95"/>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96"/>
                                        </p:tgtEl>
                                        <p:attrNameLst>
                                          <p:attrName>style.visibility</p:attrName>
                                        </p:attrNameLst>
                                      </p:cBhvr>
                                      <p:to>
                                        <p:strVal val="visible"/>
                                      </p:to>
                                    </p:set>
                                    <p:anim calcmode="lin" valueType="num">
                                      <p:cBhvr additive="base">
                                        <p:cTn id="95" dur="500" fill="hold"/>
                                        <p:tgtEl>
                                          <p:spTgt spid="96"/>
                                        </p:tgtEl>
                                        <p:attrNameLst>
                                          <p:attrName>ppt_x</p:attrName>
                                        </p:attrNameLst>
                                      </p:cBhvr>
                                      <p:tavLst>
                                        <p:tav tm="0">
                                          <p:val>
                                            <p:strVal val="#ppt_x"/>
                                          </p:val>
                                        </p:tav>
                                        <p:tav tm="100000">
                                          <p:val>
                                            <p:strVal val="#ppt_x"/>
                                          </p:val>
                                        </p:tav>
                                      </p:tavLst>
                                    </p:anim>
                                    <p:anim calcmode="lin" valueType="num">
                                      <p:cBhvr additive="base">
                                        <p:cTn id="96" dur="500" fill="hold"/>
                                        <p:tgtEl>
                                          <p:spTgt spid="96"/>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anim calcmode="lin" valueType="num">
                                      <p:cBhvr additive="base">
                                        <p:cTn id="99" dur="500" fill="hold"/>
                                        <p:tgtEl>
                                          <p:spTgt spid="66"/>
                                        </p:tgtEl>
                                        <p:attrNameLst>
                                          <p:attrName>ppt_x</p:attrName>
                                        </p:attrNameLst>
                                      </p:cBhvr>
                                      <p:tavLst>
                                        <p:tav tm="0">
                                          <p:val>
                                            <p:strVal val="#ppt_x"/>
                                          </p:val>
                                        </p:tav>
                                        <p:tav tm="100000">
                                          <p:val>
                                            <p:strVal val="#ppt_x"/>
                                          </p:val>
                                        </p:tav>
                                      </p:tavLst>
                                    </p:anim>
                                    <p:anim calcmode="lin" valueType="num">
                                      <p:cBhvr additive="base">
                                        <p:cTn id="100" dur="500" fill="hold"/>
                                        <p:tgtEl>
                                          <p:spTgt spid="66"/>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93"/>
                                        </p:tgtEl>
                                        <p:attrNameLst>
                                          <p:attrName>style.visibility</p:attrName>
                                        </p:attrNameLst>
                                      </p:cBhvr>
                                      <p:to>
                                        <p:strVal val="visible"/>
                                      </p:to>
                                    </p:set>
                                    <p:anim calcmode="lin" valueType="num">
                                      <p:cBhvr additive="base">
                                        <p:cTn id="103" dur="500" fill="hold"/>
                                        <p:tgtEl>
                                          <p:spTgt spid="93"/>
                                        </p:tgtEl>
                                        <p:attrNameLst>
                                          <p:attrName>ppt_x</p:attrName>
                                        </p:attrNameLst>
                                      </p:cBhvr>
                                      <p:tavLst>
                                        <p:tav tm="0">
                                          <p:val>
                                            <p:strVal val="#ppt_x"/>
                                          </p:val>
                                        </p:tav>
                                        <p:tav tm="100000">
                                          <p:val>
                                            <p:strVal val="#ppt_x"/>
                                          </p:val>
                                        </p:tav>
                                      </p:tavLst>
                                    </p:anim>
                                    <p:anim calcmode="lin" valueType="num">
                                      <p:cBhvr additive="base">
                                        <p:cTn id="10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70"/>
                                        </p:tgtEl>
                                        <p:attrNameLst>
                                          <p:attrName>style.visibility</p:attrName>
                                        </p:attrNameLst>
                                      </p:cBhvr>
                                      <p:to>
                                        <p:strVal val="visible"/>
                                      </p:to>
                                    </p:set>
                                    <p:anim calcmode="lin" valueType="num">
                                      <p:cBhvr additive="base">
                                        <p:cTn id="109" dur="500" fill="hold"/>
                                        <p:tgtEl>
                                          <p:spTgt spid="70"/>
                                        </p:tgtEl>
                                        <p:attrNameLst>
                                          <p:attrName>ppt_x</p:attrName>
                                        </p:attrNameLst>
                                      </p:cBhvr>
                                      <p:tavLst>
                                        <p:tav tm="0">
                                          <p:val>
                                            <p:strVal val="#ppt_x"/>
                                          </p:val>
                                        </p:tav>
                                        <p:tav tm="100000">
                                          <p:val>
                                            <p:strVal val="#ppt_x"/>
                                          </p:val>
                                        </p:tav>
                                      </p:tavLst>
                                    </p:anim>
                                    <p:anim calcmode="lin" valueType="num">
                                      <p:cBhvr additive="base">
                                        <p:cTn id="110" dur="500" fill="hold"/>
                                        <p:tgtEl>
                                          <p:spTgt spid="70"/>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21"/>
                                        </p:tgtEl>
                                        <p:attrNameLst>
                                          <p:attrName>style.visibility</p:attrName>
                                        </p:attrNameLst>
                                      </p:cBhvr>
                                      <p:to>
                                        <p:strVal val="visible"/>
                                      </p:to>
                                    </p:set>
                                    <p:anim calcmode="lin" valueType="num">
                                      <p:cBhvr additive="base">
                                        <p:cTn id="113" dur="500" fill="hold"/>
                                        <p:tgtEl>
                                          <p:spTgt spid="121"/>
                                        </p:tgtEl>
                                        <p:attrNameLst>
                                          <p:attrName>ppt_x</p:attrName>
                                        </p:attrNameLst>
                                      </p:cBhvr>
                                      <p:tavLst>
                                        <p:tav tm="0">
                                          <p:val>
                                            <p:strVal val="#ppt_x"/>
                                          </p:val>
                                        </p:tav>
                                        <p:tav tm="100000">
                                          <p:val>
                                            <p:strVal val="#ppt_x"/>
                                          </p:val>
                                        </p:tav>
                                      </p:tavLst>
                                    </p:anim>
                                    <p:anim calcmode="lin" valueType="num">
                                      <p:cBhvr additive="base">
                                        <p:cTn id="114" dur="500" fill="hold"/>
                                        <p:tgtEl>
                                          <p:spTgt spid="121"/>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74"/>
                                        </p:tgtEl>
                                        <p:attrNameLst>
                                          <p:attrName>style.visibility</p:attrName>
                                        </p:attrNameLst>
                                      </p:cBhvr>
                                      <p:to>
                                        <p:strVal val="visible"/>
                                      </p:to>
                                    </p:set>
                                    <p:anim calcmode="lin" valueType="num">
                                      <p:cBhvr additive="base">
                                        <p:cTn id="117" dur="500" fill="hold"/>
                                        <p:tgtEl>
                                          <p:spTgt spid="74"/>
                                        </p:tgtEl>
                                        <p:attrNameLst>
                                          <p:attrName>ppt_x</p:attrName>
                                        </p:attrNameLst>
                                      </p:cBhvr>
                                      <p:tavLst>
                                        <p:tav tm="0">
                                          <p:val>
                                            <p:strVal val="#ppt_x"/>
                                          </p:val>
                                        </p:tav>
                                        <p:tav tm="100000">
                                          <p:val>
                                            <p:strVal val="#ppt_x"/>
                                          </p:val>
                                        </p:tav>
                                      </p:tavLst>
                                    </p:anim>
                                    <p:anim calcmode="lin" valueType="num">
                                      <p:cBhvr additive="base">
                                        <p:cTn id="118" dur="500" fill="hold"/>
                                        <p:tgtEl>
                                          <p:spTgt spid="74"/>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75"/>
                                        </p:tgtEl>
                                        <p:attrNameLst>
                                          <p:attrName>style.visibility</p:attrName>
                                        </p:attrNameLst>
                                      </p:cBhvr>
                                      <p:to>
                                        <p:strVal val="visible"/>
                                      </p:to>
                                    </p:set>
                                    <p:anim calcmode="lin" valueType="num">
                                      <p:cBhvr additive="base">
                                        <p:cTn id="121" dur="500" fill="hold"/>
                                        <p:tgtEl>
                                          <p:spTgt spid="75"/>
                                        </p:tgtEl>
                                        <p:attrNameLst>
                                          <p:attrName>ppt_x</p:attrName>
                                        </p:attrNameLst>
                                      </p:cBhvr>
                                      <p:tavLst>
                                        <p:tav tm="0">
                                          <p:val>
                                            <p:strVal val="#ppt_x"/>
                                          </p:val>
                                        </p:tav>
                                        <p:tav tm="100000">
                                          <p:val>
                                            <p:strVal val="#ppt_x"/>
                                          </p:val>
                                        </p:tav>
                                      </p:tavLst>
                                    </p:anim>
                                    <p:anim calcmode="lin" valueType="num">
                                      <p:cBhvr additive="base">
                                        <p:cTn id="122" dur="500" fill="hold"/>
                                        <p:tgtEl>
                                          <p:spTgt spid="75"/>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76"/>
                                        </p:tgtEl>
                                        <p:attrNameLst>
                                          <p:attrName>style.visibility</p:attrName>
                                        </p:attrNameLst>
                                      </p:cBhvr>
                                      <p:to>
                                        <p:strVal val="visible"/>
                                      </p:to>
                                    </p:set>
                                    <p:anim calcmode="lin" valueType="num">
                                      <p:cBhvr additive="base">
                                        <p:cTn id="125" dur="500" fill="hold"/>
                                        <p:tgtEl>
                                          <p:spTgt spid="76"/>
                                        </p:tgtEl>
                                        <p:attrNameLst>
                                          <p:attrName>ppt_x</p:attrName>
                                        </p:attrNameLst>
                                      </p:cBhvr>
                                      <p:tavLst>
                                        <p:tav tm="0">
                                          <p:val>
                                            <p:strVal val="#ppt_x"/>
                                          </p:val>
                                        </p:tav>
                                        <p:tav tm="100000">
                                          <p:val>
                                            <p:strVal val="#ppt_x"/>
                                          </p:val>
                                        </p:tav>
                                      </p:tavLst>
                                    </p:anim>
                                    <p:anim calcmode="lin" valueType="num">
                                      <p:cBhvr additive="base">
                                        <p:cTn id="126" dur="500" fill="hold"/>
                                        <p:tgtEl>
                                          <p:spTgt spid="76"/>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77"/>
                                        </p:tgtEl>
                                        <p:attrNameLst>
                                          <p:attrName>style.visibility</p:attrName>
                                        </p:attrNameLst>
                                      </p:cBhvr>
                                      <p:to>
                                        <p:strVal val="visible"/>
                                      </p:to>
                                    </p:set>
                                    <p:anim calcmode="lin" valueType="num">
                                      <p:cBhvr additive="base">
                                        <p:cTn id="129" dur="500" fill="hold"/>
                                        <p:tgtEl>
                                          <p:spTgt spid="77"/>
                                        </p:tgtEl>
                                        <p:attrNameLst>
                                          <p:attrName>ppt_x</p:attrName>
                                        </p:attrNameLst>
                                      </p:cBhvr>
                                      <p:tavLst>
                                        <p:tav tm="0">
                                          <p:val>
                                            <p:strVal val="#ppt_x"/>
                                          </p:val>
                                        </p:tav>
                                        <p:tav tm="100000">
                                          <p:val>
                                            <p:strVal val="#ppt_x"/>
                                          </p:val>
                                        </p:tav>
                                      </p:tavLst>
                                    </p:anim>
                                    <p:anim calcmode="lin" valueType="num">
                                      <p:cBhvr additive="base">
                                        <p:cTn id="130" dur="500" fill="hold"/>
                                        <p:tgtEl>
                                          <p:spTgt spid="77"/>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81"/>
                                        </p:tgtEl>
                                        <p:attrNameLst>
                                          <p:attrName>style.visibility</p:attrName>
                                        </p:attrNameLst>
                                      </p:cBhvr>
                                      <p:to>
                                        <p:strVal val="visible"/>
                                      </p:to>
                                    </p:set>
                                    <p:anim calcmode="lin" valueType="num">
                                      <p:cBhvr additive="base">
                                        <p:cTn id="133" dur="500" fill="hold"/>
                                        <p:tgtEl>
                                          <p:spTgt spid="81"/>
                                        </p:tgtEl>
                                        <p:attrNameLst>
                                          <p:attrName>ppt_x</p:attrName>
                                        </p:attrNameLst>
                                      </p:cBhvr>
                                      <p:tavLst>
                                        <p:tav tm="0">
                                          <p:val>
                                            <p:strVal val="#ppt_x"/>
                                          </p:val>
                                        </p:tav>
                                        <p:tav tm="100000">
                                          <p:val>
                                            <p:strVal val="#ppt_x"/>
                                          </p:val>
                                        </p:tav>
                                      </p:tavLst>
                                    </p:anim>
                                    <p:anim calcmode="lin" valueType="num">
                                      <p:cBhvr additive="base">
                                        <p:cTn id="134" dur="500" fill="hold"/>
                                        <p:tgtEl>
                                          <p:spTgt spid="81"/>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iterate type="lt">
                                    <p:tmPct val="0"/>
                                  </p:iterate>
                                  <p:childTnLst>
                                    <p:set>
                                      <p:cBhvr>
                                        <p:cTn id="136" dur="1" fill="hold">
                                          <p:stCondLst>
                                            <p:cond delay="0"/>
                                          </p:stCondLst>
                                        </p:cTn>
                                        <p:tgtEl>
                                          <p:spTgt spid="82"/>
                                        </p:tgtEl>
                                        <p:attrNameLst>
                                          <p:attrName>style.visibility</p:attrName>
                                        </p:attrNameLst>
                                      </p:cBhvr>
                                      <p:to>
                                        <p:strVal val="visible"/>
                                      </p:to>
                                    </p:set>
                                    <p:anim calcmode="lin" valueType="num">
                                      <p:cBhvr additive="base">
                                        <p:cTn id="137" dur="500" fill="hold"/>
                                        <p:tgtEl>
                                          <p:spTgt spid="82"/>
                                        </p:tgtEl>
                                        <p:attrNameLst>
                                          <p:attrName>ppt_x</p:attrName>
                                        </p:attrNameLst>
                                      </p:cBhvr>
                                      <p:tavLst>
                                        <p:tav tm="0">
                                          <p:val>
                                            <p:strVal val="#ppt_x"/>
                                          </p:val>
                                        </p:tav>
                                        <p:tav tm="100000">
                                          <p:val>
                                            <p:strVal val="#ppt_x"/>
                                          </p:val>
                                        </p:tav>
                                      </p:tavLst>
                                    </p:anim>
                                    <p:anim calcmode="lin" valueType="num">
                                      <p:cBhvr additive="base">
                                        <p:cTn id="138" dur="500" fill="hold"/>
                                        <p:tgtEl>
                                          <p:spTgt spid="82"/>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84"/>
                                        </p:tgtEl>
                                        <p:attrNameLst>
                                          <p:attrName>style.visibility</p:attrName>
                                        </p:attrNameLst>
                                      </p:cBhvr>
                                      <p:to>
                                        <p:strVal val="visible"/>
                                      </p:to>
                                    </p:set>
                                    <p:anim calcmode="lin" valueType="num">
                                      <p:cBhvr additive="base">
                                        <p:cTn id="141" dur="500" fill="hold"/>
                                        <p:tgtEl>
                                          <p:spTgt spid="84"/>
                                        </p:tgtEl>
                                        <p:attrNameLst>
                                          <p:attrName>ppt_x</p:attrName>
                                        </p:attrNameLst>
                                      </p:cBhvr>
                                      <p:tavLst>
                                        <p:tav tm="0">
                                          <p:val>
                                            <p:strVal val="#ppt_x"/>
                                          </p:val>
                                        </p:tav>
                                        <p:tav tm="100000">
                                          <p:val>
                                            <p:strVal val="#ppt_x"/>
                                          </p:val>
                                        </p:tav>
                                      </p:tavLst>
                                    </p:anim>
                                    <p:anim calcmode="lin" valueType="num">
                                      <p:cBhvr additive="base">
                                        <p:cTn id="142" dur="500" fill="hold"/>
                                        <p:tgtEl>
                                          <p:spTgt spid="84"/>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iterate type="lt">
                                    <p:tmPct val="0"/>
                                  </p:iterate>
                                  <p:childTnLst>
                                    <p:set>
                                      <p:cBhvr>
                                        <p:cTn id="144" dur="1" fill="hold">
                                          <p:stCondLst>
                                            <p:cond delay="0"/>
                                          </p:stCondLst>
                                        </p:cTn>
                                        <p:tgtEl>
                                          <p:spTgt spid="85"/>
                                        </p:tgtEl>
                                        <p:attrNameLst>
                                          <p:attrName>style.visibility</p:attrName>
                                        </p:attrNameLst>
                                      </p:cBhvr>
                                      <p:to>
                                        <p:strVal val="visible"/>
                                      </p:to>
                                    </p:set>
                                    <p:anim calcmode="lin" valueType="num">
                                      <p:cBhvr additive="base">
                                        <p:cTn id="145" dur="500" fill="hold"/>
                                        <p:tgtEl>
                                          <p:spTgt spid="85"/>
                                        </p:tgtEl>
                                        <p:attrNameLst>
                                          <p:attrName>ppt_x</p:attrName>
                                        </p:attrNameLst>
                                      </p:cBhvr>
                                      <p:tavLst>
                                        <p:tav tm="0">
                                          <p:val>
                                            <p:strVal val="#ppt_x"/>
                                          </p:val>
                                        </p:tav>
                                        <p:tav tm="100000">
                                          <p:val>
                                            <p:strVal val="#ppt_x"/>
                                          </p:val>
                                        </p:tav>
                                      </p:tavLst>
                                    </p:anim>
                                    <p:anim calcmode="lin" valueType="num">
                                      <p:cBhvr additive="base">
                                        <p:cTn id="146" dur="500" fill="hold"/>
                                        <p:tgtEl>
                                          <p:spTgt spid="8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iterate type="lt">
                                    <p:tmPct val="0"/>
                                  </p:iterate>
                                  <p:childTnLst>
                                    <p:set>
                                      <p:cBhvr>
                                        <p:cTn id="148" dur="1" fill="hold">
                                          <p:stCondLst>
                                            <p:cond delay="0"/>
                                          </p:stCondLst>
                                        </p:cTn>
                                        <p:tgtEl>
                                          <p:spTgt spid="86"/>
                                        </p:tgtEl>
                                        <p:attrNameLst>
                                          <p:attrName>style.visibility</p:attrName>
                                        </p:attrNameLst>
                                      </p:cBhvr>
                                      <p:to>
                                        <p:strVal val="visible"/>
                                      </p:to>
                                    </p:set>
                                    <p:anim calcmode="lin" valueType="num">
                                      <p:cBhvr additive="base">
                                        <p:cTn id="149" dur="500" fill="hold"/>
                                        <p:tgtEl>
                                          <p:spTgt spid="86"/>
                                        </p:tgtEl>
                                        <p:attrNameLst>
                                          <p:attrName>ppt_x</p:attrName>
                                        </p:attrNameLst>
                                      </p:cBhvr>
                                      <p:tavLst>
                                        <p:tav tm="0">
                                          <p:val>
                                            <p:strVal val="#ppt_x"/>
                                          </p:val>
                                        </p:tav>
                                        <p:tav tm="100000">
                                          <p:val>
                                            <p:strVal val="#ppt_x"/>
                                          </p:val>
                                        </p:tav>
                                      </p:tavLst>
                                    </p:anim>
                                    <p:anim calcmode="lin" valueType="num">
                                      <p:cBhvr additive="base">
                                        <p:cTn id="150" dur="500" fill="hold"/>
                                        <p:tgtEl>
                                          <p:spTgt spid="86"/>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iterate type="lt">
                                    <p:tmPct val="0"/>
                                  </p:iterate>
                                  <p:childTnLst>
                                    <p:set>
                                      <p:cBhvr>
                                        <p:cTn id="152" dur="1" fill="hold">
                                          <p:stCondLst>
                                            <p:cond delay="0"/>
                                          </p:stCondLst>
                                        </p:cTn>
                                        <p:tgtEl>
                                          <p:spTgt spid="87"/>
                                        </p:tgtEl>
                                        <p:attrNameLst>
                                          <p:attrName>style.visibility</p:attrName>
                                        </p:attrNameLst>
                                      </p:cBhvr>
                                      <p:to>
                                        <p:strVal val="visible"/>
                                      </p:to>
                                    </p:set>
                                    <p:anim calcmode="lin" valueType="num">
                                      <p:cBhvr additive="base">
                                        <p:cTn id="153" dur="500" fill="hold"/>
                                        <p:tgtEl>
                                          <p:spTgt spid="87"/>
                                        </p:tgtEl>
                                        <p:attrNameLst>
                                          <p:attrName>ppt_x</p:attrName>
                                        </p:attrNameLst>
                                      </p:cBhvr>
                                      <p:tavLst>
                                        <p:tav tm="0">
                                          <p:val>
                                            <p:strVal val="#ppt_x"/>
                                          </p:val>
                                        </p:tav>
                                        <p:tav tm="100000">
                                          <p:val>
                                            <p:strVal val="#ppt_x"/>
                                          </p:val>
                                        </p:tav>
                                      </p:tavLst>
                                    </p:anim>
                                    <p:anim calcmode="lin" valueType="num">
                                      <p:cBhvr additive="base">
                                        <p:cTn id="154" dur="500" fill="hold"/>
                                        <p:tgtEl>
                                          <p:spTgt spid="87"/>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97"/>
                                        </p:tgtEl>
                                        <p:attrNameLst>
                                          <p:attrName>style.visibility</p:attrName>
                                        </p:attrNameLst>
                                      </p:cBhvr>
                                      <p:to>
                                        <p:strVal val="visible"/>
                                      </p:to>
                                    </p:set>
                                    <p:anim calcmode="lin" valueType="num">
                                      <p:cBhvr additive="base">
                                        <p:cTn id="157" dur="500" fill="hold"/>
                                        <p:tgtEl>
                                          <p:spTgt spid="97"/>
                                        </p:tgtEl>
                                        <p:attrNameLst>
                                          <p:attrName>ppt_x</p:attrName>
                                        </p:attrNameLst>
                                      </p:cBhvr>
                                      <p:tavLst>
                                        <p:tav tm="0">
                                          <p:val>
                                            <p:strVal val="#ppt_x"/>
                                          </p:val>
                                        </p:tav>
                                        <p:tav tm="100000">
                                          <p:val>
                                            <p:strVal val="#ppt_x"/>
                                          </p:val>
                                        </p:tav>
                                      </p:tavLst>
                                    </p:anim>
                                    <p:anim calcmode="lin" valueType="num">
                                      <p:cBhvr additive="base">
                                        <p:cTn id="158" dur="500" fill="hold"/>
                                        <p:tgtEl>
                                          <p:spTgt spid="97"/>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98"/>
                                        </p:tgtEl>
                                        <p:attrNameLst>
                                          <p:attrName>style.visibility</p:attrName>
                                        </p:attrNameLst>
                                      </p:cBhvr>
                                      <p:to>
                                        <p:strVal val="visible"/>
                                      </p:to>
                                    </p:set>
                                    <p:anim calcmode="lin" valueType="num">
                                      <p:cBhvr additive="base">
                                        <p:cTn id="161" dur="500" fill="hold"/>
                                        <p:tgtEl>
                                          <p:spTgt spid="98"/>
                                        </p:tgtEl>
                                        <p:attrNameLst>
                                          <p:attrName>ppt_x</p:attrName>
                                        </p:attrNameLst>
                                      </p:cBhvr>
                                      <p:tavLst>
                                        <p:tav tm="0">
                                          <p:val>
                                            <p:strVal val="#ppt_x"/>
                                          </p:val>
                                        </p:tav>
                                        <p:tav tm="100000">
                                          <p:val>
                                            <p:strVal val="#ppt_x"/>
                                          </p:val>
                                        </p:tav>
                                      </p:tavLst>
                                    </p:anim>
                                    <p:anim calcmode="lin" valueType="num">
                                      <p:cBhvr additive="base">
                                        <p:cTn id="162" dur="500" fill="hold"/>
                                        <p:tgtEl>
                                          <p:spTgt spid="98"/>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102"/>
                                        </p:tgtEl>
                                        <p:attrNameLst>
                                          <p:attrName>style.visibility</p:attrName>
                                        </p:attrNameLst>
                                      </p:cBhvr>
                                      <p:to>
                                        <p:strVal val="visible"/>
                                      </p:to>
                                    </p:set>
                                    <p:anim calcmode="lin" valueType="num">
                                      <p:cBhvr additive="base">
                                        <p:cTn id="165" dur="500" fill="hold"/>
                                        <p:tgtEl>
                                          <p:spTgt spid="102"/>
                                        </p:tgtEl>
                                        <p:attrNameLst>
                                          <p:attrName>ppt_x</p:attrName>
                                        </p:attrNameLst>
                                      </p:cBhvr>
                                      <p:tavLst>
                                        <p:tav tm="0">
                                          <p:val>
                                            <p:strVal val="#ppt_x"/>
                                          </p:val>
                                        </p:tav>
                                        <p:tav tm="100000">
                                          <p:val>
                                            <p:strVal val="#ppt_x"/>
                                          </p:val>
                                        </p:tav>
                                      </p:tavLst>
                                    </p:anim>
                                    <p:anim calcmode="lin" valueType="num">
                                      <p:cBhvr additive="base">
                                        <p:cTn id="166" dur="500" fill="hold"/>
                                        <p:tgtEl>
                                          <p:spTgt spid="102"/>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103"/>
                                        </p:tgtEl>
                                        <p:attrNameLst>
                                          <p:attrName>style.visibility</p:attrName>
                                        </p:attrNameLst>
                                      </p:cBhvr>
                                      <p:to>
                                        <p:strVal val="visible"/>
                                      </p:to>
                                    </p:set>
                                    <p:anim calcmode="lin" valueType="num">
                                      <p:cBhvr additive="base">
                                        <p:cTn id="169" dur="500" fill="hold"/>
                                        <p:tgtEl>
                                          <p:spTgt spid="103"/>
                                        </p:tgtEl>
                                        <p:attrNameLst>
                                          <p:attrName>ppt_x</p:attrName>
                                        </p:attrNameLst>
                                      </p:cBhvr>
                                      <p:tavLst>
                                        <p:tav tm="0">
                                          <p:val>
                                            <p:strVal val="#ppt_x"/>
                                          </p:val>
                                        </p:tav>
                                        <p:tav tm="100000">
                                          <p:val>
                                            <p:strVal val="#ppt_x"/>
                                          </p:val>
                                        </p:tav>
                                      </p:tavLst>
                                    </p:anim>
                                    <p:anim calcmode="lin" valueType="num">
                                      <p:cBhvr additive="base">
                                        <p:cTn id="170" dur="500" fill="hold"/>
                                        <p:tgtEl>
                                          <p:spTgt spid="103"/>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172"/>
                                        </p:tgtEl>
                                        <p:attrNameLst>
                                          <p:attrName>style.visibility</p:attrName>
                                        </p:attrNameLst>
                                      </p:cBhvr>
                                      <p:to>
                                        <p:strVal val="visible"/>
                                      </p:to>
                                    </p:set>
                                    <p:anim calcmode="lin" valueType="num">
                                      <p:cBhvr additive="base">
                                        <p:cTn id="173" dur="500" fill="hold"/>
                                        <p:tgtEl>
                                          <p:spTgt spid="172"/>
                                        </p:tgtEl>
                                        <p:attrNameLst>
                                          <p:attrName>ppt_x</p:attrName>
                                        </p:attrNameLst>
                                      </p:cBhvr>
                                      <p:tavLst>
                                        <p:tav tm="0">
                                          <p:val>
                                            <p:strVal val="#ppt_x"/>
                                          </p:val>
                                        </p:tav>
                                        <p:tav tm="100000">
                                          <p:val>
                                            <p:strVal val="#ppt_x"/>
                                          </p:val>
                                        </p:tav>
                                      </p:tavLst>
                                    </p:anim>
                                    <p:anim calcmode="lin" valueType="num">
                                      <p:cBhvr additive="base">
                                        <p:cTn id="174" dur="500" fill="hold"/>
                                        <p:tgtEl>
                                          <p:spTgt spid="172"/>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additive="base">
                                        <p:cTn id="177" dur="500" fill="hold"/>
                                        <p:tgtEl>
                                          <p:spTgt spid="116"/>
                                        </p:tgtEl>
                                        <p:attrNameLst>
                                          <p:attrName>ppt_x</p:attrName>
                                        </p:attrNameLst>
                                      </p:cBhvr>
                                      <p:tavLst>
                                        <p:tav tm="0">
                                          <p:val>
                                            <p:strVal val="#ppt_x"/>
                                          </p:val>
                                        </p:tav>
                                        <p:tav tm="100000">
                                          <p:val>
                                            <p:strVal val="#ppt_x"/>
                                          </p:val>
                                        </p:tav>
                                      </p:tavLst>
                                    </p:anim>
                                    <p:anim calcmode="lin" valueType="num">
                                      <p:cBhvr additive="base">
                                        <p:cTn id="178" dur="500" fill="hold"/>
                                        <p:tgtEl>
                                          <p:spTgt spid="116"/>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186"/>
                                        </p:tgtEl>
                                        <p:attrNameLst>
                                          <p:attrName>style.visibility</p:attrName>
                                        </p:attrNameLst>
                                      </p:cBhvr>
                                      <p:to>
                                        <p:strVal val="visible"/>
                                      </p:to>
                                    </p:set>
                                    <p:anim calcmode="lin" valueType="num">
                                      <p:cBhvr additive="base">
                                        <p:cTn id="181" dur="500" fill="hold"/>
                                        <p:tgtEl>
                                          <p:spTgt spid="186"/>
                                        </p:tgtEl>
                                        <p:attrNameLst>
                                          <p:attrName>ppt_x</p:attrName>
                                        </p:attrNameLst>
                                      </p:cBhvr>
                                      <p:tavLst>
                                        <p:tav tm="0">
                                          <p:val>
                                            <p:strVal val="#ppt_x"/>
                                          </p:val>
                                        </p:tav>
                                        <p:tav tm="100000">
                                          <p:val>
                                            <p:strVal val="#ppt_x"/>
                                          </p:val>
                                        </p:tav>
                                      </p:tavLst>
                                    </p:anim>
                                    <p:anim calcmode="lin" valueType="num">
                                      <p:cBhvr additive="base">
                                        <p:cTn id="182" dur="500" fill="hold"/>
                                        <p:tgtEl>
                                          <p:spTgt spid="186"/>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183"/>
                                        </p:tgtEl>
                                        <p:attrNameLst>
                                          <p:attrName>style.visibility</p:attrName>
                                        </p:attrNameLst>
                                      </p:cBhvr>
                                      <p:to>
                                        <p:strVal val="visible"/>
                                      </p:to>
                                    </p:set>
                                    <p:anim calcmode="lin" valueType="num">
                                      <p:cBhvr additive="base">
                                        <p:cTn id="185" dur="500" fill="hold"/>
                                        <p:tgtEl>
                                          <p:spTgt spid="183"/>
                                        </p:tgtEl>
                                        <p:attrNameLst>
                                          <p:attrName>ppt_x</p:attrName>
                                        </p:attrNameLst>
                                      </p:cBhvr>
                                      <p:tavLst>
                                        <p:tav tm="0">
                                          <p:val>
                                            <p:strVal val="#ppt_x"/>
                                          </p:val>
                                        </p:tav>
                                        <p:tav tm="100000">
                                          <p:val>
                                            <p:strVal val="#ppt_x"/>
                                          </p:val>
                                        </p:tav>
                                      </p:tavLst>
                                    </p:anim>
                                    <p:anim calcmode="lin" valueType="num">
                                      <p:cBhvr additive="base">
                                        <p:cTn id="186"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10"/>
                                        </p:tgtEl>
                                        <p:attrNameLst>
                                          <p:attrName>style.visibility</p:attrName>
                                        </p:attrNameLst>
                                      </p:cBhvr>
                                      <p:to>
                                        <p:strVal val="visible"/>
                                      </p:to>
                                    </p:set>
                                    <p:anim calcmode="lin" valueType="num">
                                      <p:cBhvr additive="base">
                                        <p:cTn id="191" dur="500" fill="hold"/>
                                        <p:tgtEl>
                                          <p:spTgt spid="110"/>
                                        </p:tgtEl>
                                        <p:attrNameLst>
                                          <p:attrName>ppt_x</p:attrName>
                                        </p:attrNameLst>
                                      </p:cBhvr>
                                      <p:tavLst>
                                        <p:tav tm="0">
                                          <p:val>
                                            <p:strVal val="#ppt_x"/>
                                          </p:val>
                                        </p:tav>
                                        <p:tav tm="100000">
                                          <p:val>
                                            <p:strVal val="#ppt_x"/>
                                          </p:val>
                                        </p:tav>
                                      </p:tavLst>
                                    </p:anim>
                                    <p:anim calcmode="lin" valueType="num">
                                      <p:cBhvr additive="base">
                                        <p:cTn id="192" dur="500" fill="hold"/>
                                        <p:tgtEl>
                                          <p:spTgt spid="110"/>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111"/>
                                        </p:tgtEl>
                                        <p:attrNameLst>
                                          <p:attrName>style.visibility</p:attrName>
                                        </p:attrNameLst>
                                      </p:cBhvr>
                                      <p:to>
                                        <p:strVal val="visible"/>
                                      </p:to>
                                    </p:set>
                                    <p:anim calcmode="lin" valueType="num">
                                      <p:cBhvr additive="base">
                                        <p:cTn id="195" dur="500" fill="hold"/>
                                        <p:tgtEl>
                                          <p:spTgt spid="111"/>
                                        </p:tgtEl>
                                        <p:attrNameLst>
                                          <p:attrName>ppt_x</p:attrName>
                                        </p:attrNameLst>
                                      </p:cBhvr>
                                      <p:tavLst>
                                        <p:tav tm="0">
                                          <p:val>
                                            <p:strVal val="#ppt_x"/>
                                          </p:val>
                                        </p:tav>
                                        <p:tav tm="100000">
                                          <p:val>
                                            <p:strVal val="#ppt_x"/>
                                          </p:val>
                                        </p:tav>
                                      </p:tavLst>
                                    </p:anim>
                                    <p:anim calcmode="lin" valueType="num">
                                      <p:cBhvr additive="base">
                                        <p:cTn id="196" dur="500" fill="hold"/>
                                        <p:tgtEl>
                                          <p:spTgt spid="111"/>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104"/>
                                        </p:tgtEl>
                                        <p:attrNameLst>
                                          <p:attrName>style.visibility</p:attrName>
                                        </p:attrNameLst>
                                      </p:cBhvr>
                                      <p:to>
                                        <p:strVal val="visible"/>
                                      </p:to>
                                    </p:set>
                                    <p:anim calcmode="lin" valueType="num">
                                      <p:cBhvr additive="base">
                                        <p:cTn id="199" dur="500" fill="hold"/>
                                        <p:tgtEl>
                                          <p:spTgt spid="104"/>
                                        </p:tgtEl>
                                        <p:attrNameLst>
                                          <p:attrName>ppt_x</p:attrName>
                                        </p:attrNameLst>
                                      </p:cBhvr>
                                      <p:tavLst>
                                        <p:tav tm="0">
                                          <p:val>
                                            <p:strVal val="#ppt_x"/>
                                          </p:val>
                                        </p:tav>
                                        <p:tav tm="100000">
                                          <p:val>
                                            <p:strVal val="#ppt_x"/>
                                          </p:val>
                                        </p:tav>
                                      </p:tavLst>
                                    </p:anim>
                                    <p:anim calcmode="lin" valueType="num">
                                      <p:cBhvr additive="base">
                                        <p:cTn id="200" dur="500" fill="hold"/>
                                        <p:tgtEl>
                                          <p:spTgt spid="104"/>
                                        </p:tgtEl>
                                        <p:attrNameLst>
                                          <p:attrName>ppt_y</p:attrName>
                                        </p:attrNameLst>
                                      </p:cBhvr>
                                      <p:tavLst>
                                        <p:tav tm="0">
                                          <p:val>
                                            <p:strVal val="1+#ppt_h/2"/>
                                          </p:val>
                                        </p:tav>
                                        <p:tav tm="100000">
                                          <p:val>
                                            <p:strVal val="#ppt_y"/>
                                          </p:val>
                                        </p:tav>
                                      </p:tavLst>
                                    </p:anim>
                                  </p:childTnLst>
                                </p:cTn>
                              </p:par>
                              <p:par>
                                <p:cTn id="201" presetID="2" presetClass="entr" presetSubtype="4" fill="hold" nodeType="withEffect">
                                  <p:stCondLst>
                                    <p:cond delay="0"/>
                                  </p:stCondLst>
                                  <p:childTnLst>
                                    <p:set>
                                      <p:cBhvr>
                                        <p:cTn id="202" dur="1" fill="hold">
                                          <p:stCondLst>
                                            <p:cond delay="0"/>
                                          </p:stCondLst>
                                        </p:cTn>
                                        <p:tgtEl>
                                          <p:spTgt spid="109"/>
                                        </p:tgtEl>
                                        <p:attrNameLst>
                                          <p:attrName>style.visibility</p:attrName>
                                        </p:attrNameLst>
                                      </p:cBhvr>
                                      <p:to>
                                        <p:strVal val="visible"/>
                                      </p:to>
                                    </p:set>
                                    <p:anim calcmode="lin" valueType="num">
                                      <p:cBhvr additive="base">
                                        <p:cTn id="203" dur="500" fill="hold"/>
                                        <p:tgtEl>
                                          <p:spTgt spid="109"/>
                                        </p:tgtEl>
                                        <p:attrNameLst>
                                          <p:attrName>ppt_x</p:attrName>
                                        </p:attrNameLst>
                                      </p:cBhvr>
                                      <p:tavLst>
                                        <p:tav tm="0">
                                          <p:val>
                                            <p:strVal val="#ppt_x"/>
                                          </p:val>
                                        </p:tav>
                                        <p:tav tm="100000">
                                          <p:val>
                                            <p:strVal val="#ppt_x"/>
                                          </p:val>
                                        </p:tav>
                                      </p:tavLst>
                                    </p:anim>
                                    <p:anim calcmode="lin" valueType="num">
                                      <p:cBhvr additive="base">
                                        <p:cTn id="204"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p:bldP spid="26" grpId="0"/>
      <p:bldP spid="44" grpId="0"/>
      <p:bldP spid="52" grpId="0" animBg="1"/>
      <p:bldP spid="55" grpId="0"/>
      <p:bldP spid="95" grpId="0"/>
      <p:bldP spid="96" grpId="0"/>
      <p:bldP spid="74" grpId="0" animBg="1"/>
      <p:bldP spid="75" grpId="0" animBg="1"/>
      <p:bldP spid="76" grpId="0" animBg="1"/>
      <p:bldP spid="77" grpId="0"/>
      <p:bldP spid="81" grpId="0" animBg="1"/>
      <p:bldP spid="82" grpId="0"/>
      <p:bldP spid="84" grpId="0" animBg="1"/>
      <p:bldP spid="85" grpId="0"/>
      <p:bldP spid="86" grpId="0" animBg="1"/>
      <p:bldP spid="87" grpId="0" animBg="1"/>
      <p:bldP spid="97" grpId="0"/>
      <p:bldP spid="98" grpId="0"/>
      <p:bldP spid="99" grpId="0"/>
      <p:bldP spid="102" grpId="0"/>
      <p:bldP spid="103" grpId="0"/>
      <p:bldP spid="110" grpId="0"/>
      <p:bldP spid="111" grpId="0"/>
      <p:bldP spid="114" grpId="0"/>
      <p:bldP spid="160" grpId="0" animBg="1"/>
      <p:bldP spid="161" grpId="0" animBg="1"/>
      <p:bldP spid="162" grpId="0" animBg="1"/>
      <p:bldP spid="165" grpId="0" animBg="1"/>
      <p:bldP spid="175" grpId="0" animBg="1"/>
      <p:bldP spid="176" grpId="0" animBg="1"/>
      <p:bldP spid="177" grpId="0" animBg="1"/>
      <p:bldP spid="178" grpId="0" animBg="1"/>
      <p:bldP spid="179" grpId="0" animBg="1"/>
      <p:bldP spid="18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CBD4BBE-332A-0045-A976-3923C8E377AC}"/>
              </a:ext>
            </a:extLst>
          </p:cNvPr>
          <p:cNvSpPr>
            <a:spLocks noGrp="1"/>
          </p:cNvSpPr>
          <p:nvPr>
            <p:ph type="title"/>
          </p:nvPr>
        </p:nvSpPr>
        <p:spPr>
          <a:xfrm>
            <a:off x="784923" y="472384"/>
            <a:ext cx="13167362" cy="498598"/>
          </a:xfrm>
        </p:spPr>
        <p:txBody>
          <a:bodyPr/>
          <a:lstStyle/>
          <a:p>
            <a:pPr algn="ctr"/>
            <a:r>
              <a:rPr lang="en-US" sz="3600" dirty="0" err="1"/>
              <a:t>vRouter</a:t>
            </a:r>
            <a:r>
              <a:rPr lang="en-US" sz="3600" dirty="0"/>
              <a:t> Packet Processing Pipeline</a:t>
            </a:r>
          </a:p>
        </p:txBody>
      </p:sp>
      <p:pic>
        <p:nvPicPr>
          <p:cNvPr id="26" name="Picture 25">
            <a:extLst>
              <a:ext uri="{FF2B5EF4-FFF2-40B4-BE49-F238E27FC236}">
                <a16:creationId xmlns:a16="http://schemas.microsoft.com/office/drawing/2014/main" id="{4F014860-89AD-2A44-834D-13A507B0C413}"/>
              </a:ext>
            </a:extLst>
          </p:cNvPr>
          <p:cNvPicPr>
            <a:picLocks noChangeAspect="1"/>
          </p:cNvPicPr>
          <p:nvPr/>
        </p:nvPicPr>
        <p:blipFill>
          <a:blip r:embed="rId3"/>
          <a:stretch>
            <a:fillRect/>
          </a:stretch>
        </p:blipFill>
        <p:spPr>
          <a:xfrm>
            <a:off x="25400" y="3455305"/>
            <a:ext cx="14579600" cy="3898900"/>
          </a:xfrm>
          <a:prstGeom prst="rect">
            <a:avLst/>
          </a:prstGeom>
        </p:spPr>
      </p:pic>
      <p:sp>
        <p:nvSpPr>
          <p:cNvPr id="30" name="TextBox 29">
            <a:extLst>
              <a:ext uri="{FF2B5EF4-FFF2-40B4-BE49-F238E27FC236}">
                <a16:creationId xmlns:a16="http://schemas.microsoft.com/office/drawing/2014/main" id="{7422C58B-07B2-034B-905C-E3323270C256}"/>
              </a:ext>
            </a:extLst>
          </p:cNvPr>
          <p:cNvSpPr txBox="1"/>
          <p:nvPr/>
        </p:nvSpPr>
        <p:spPr>
          <a:xfrm>
            <a:off x="1420585" y="1289957"/>
            <a:ext cx="10972801" cy="2171991"/>
          </a:xfrm>
          <a:prstGeom prst="rect">
            <a:avLst/>
          </a:prstGeom>
          <a:ln>
            <a:noFill/>
          </a:ln>
        </p:spPr>
        <p:txBody>
          <a:bodyPr wrap="square" lIns="45643" tIns="22821" rIns="45643" bIns="22821" rtlCol="0">
            <a:spAutoFit/>
          </a:bodyPr>
          <a:lstStyle/>
          <a:p>
            <a:pPr marL="285750" indent="-285750" algn="l">
              <a:lnSpc>
                <a:spcPct val="90000"/>
              </a:lnSpc>
              <a:buFont typeface="Arial" panose="020B0604020202020204" pitchFamily="34" charset="0"/>
              <a:buChar char="•"/>
            </a:pPr>
            <a:r>
              <a:rPr lang="en-US" sz="3070" spc="-61" dirty="0">
                <a:latin typeface="Calibri" panose="020F0502020204030204" pitchFamily="34" charset="0"/>
                <a:cs typeface="Calibri" panose="020F0502020204030204" pitchFamily="34" charset="0"/>
              </a:rPr>
              <a:t>Sophisticated multi-stage pipeline</a:t>
            </a:r>
          </a:p>
          <a:p>
            <a:pPr marL="285750" indent="-285750" algn="l">
              <a:lnSpc>
                <a:spcPct val="90000"/>
              </a:lnSpc>
              <a:buFont typeface="Arial" panose="020B0604020202020204" pitchFamily="34" charset="0"/>
              <a:buChar char="•"/>
            </a:pPr>
            <a:r>
              <a:rPr lang="en-US" sz="3070" spc="-61" dirty="0">
                <a:latin typeface="Calibri" panose="020F0502020204030204" pitchFamily="34" charset="0"/>
                <a:cs typeface="Calibri" panose="020F0502020204030204" pitchFamily="34" charset="0"/>
              </a:rPr>
              <a:t>Support for L2/L3 networks</a:t>
            </a:r>
          </a:p>
          <a:p>
            <a:pPr marL="285750" indent="-285750" algn="l">
              <a:lnSpc>
                <a:spcPct val="90000"/>
              </a:lnSpc>
              <a:buFont typeface="Arial" panose="020B0604020202020204" pitchFamily="34" charset="0"/>
              <a:buChar char="•"/>
            </a:pPr>
            <a:r>
              <a:rPr lang="en-US" sz="3070" spc="-61" dirty="0">
                <a:latin typeface="Calibri" panose="020F0502020204030204" pitchFamily="34" charset="0"/>
                <a:cs typeface="Calibri" panose="020F0502020204030204" pitchFamily="34" charset="0"/>
              </a:rPr>
              <a:t>Support for Standard Encapsulations – </a:t>
            </a:r>
            <a:r>
              <a:rPr lang="en-US" sz="3070" spc="-61" dirty="0" err="1">
                <a:latin typeface="Calibri" panose="020F0502020204030204" pitchFamily="34" charset="0"/>
                <a:cs typeface="Calibri" panose="020F0502020204030204" pitchFamily="34" charset="0"/>
              </a:rPr>
              <a:t>MPLSoUDP</a:t>
            </a:r>
            <a:r>
              <a:rPr lang="en-US" sz="3070" spc="-61" dirty="0">
                <a:latin typeface="Calibri" panose="020F0502020204030204" pitchFamily="34" charset="0"/>
                <a:cs typeface="Calibri" panose="020F0502020204030204" pitchFamily="34" charset="0"/>
              </a:rPr>
              <a:t>, </a:t>
            </a:r>
            <a:r>
              <a:rPr lang="en-US" sz="3070" spc="-61" dirty="0" err="1">
                <a:latin typeface="Calibri" panose="020F0502020204030204" pitchFamily="34" charset="0"/>
                <a:cs typeface="Calibri" panose="020F0502020204030204" pitchFamily="34" charset="0"/>
              </a:rPr>
              <a:t>MPLSoGRE</a:t>
            </a:r>
            <a:r>
              <a:rPr lang="en-US" sz="3070" spc="-61" dirty="0">
                <a:latin typeface="Calibri" panose="020F0502020204030204" pitchFamily="34" charset="0"/>
                <a:cs typeface="Calibri" panose="020F0502020204030204" pitchFamily="34" charset="0"/>
              </a:rPr>
              <a:t>, VXLAN</a:t>
            </a:r>
          </a:p>
          <a:p>
            <a:pPr marL="285750" indent="-285750" algn="l">
              <a:lnSpc>
                <a:spcPct val="90000"/>
              </a:lnSpc>
              <a:buFont typeface="Arial" panose="020B0604020202020204" pitchFamily="34" charset="0"/>
              <a:buChar char="•"/>
            </a:pPr>
            <a:r>
              <a:rPr lang="en-US" sz="3070" spc="-61" dirty="0">
                <a:latin typeface="Calibri" panose="020F0502020204030204" pitchFamily="34" charset="0"/>
                <a:cs typeface="Calibri" panose="020F0502020204030204" pitchFamily="34" charset="0"/>
              </a:rPr>
              <a:t>Rich features</a:t>
            </a:r>
          </a:p>
          <a:p>
            <a:pPr marL="834356" lvl="1" indent="-285750">
              <a:lnSpc>
                <a:spcPct val="90000"/>
              </a:lnSpc>
              <a:buFont typeface="Arial" panose="020B0604020202020204" pitchFamily="34" charset="0"/>
              <a:buChar char="•"/>
            </a:pPr>
            <a:r>
              <a:rPr lang="en-US" sz="3070" spc="-61" dirty="0">
                <a:latin typeface="Calibri" panose="020F0502020204030204" pitchFamily="34" charset="0"/>
                <a:cs typeface="Calibri" panose="020F0502020204030204" pitchFamily="34" charset="0"/>
              </a:rPr>
              <a:t>Service Chaining, Mirroring, Security policies, NAT, Load balancing</a:t>
            </a:r>
          </a:p>
        </p:txBody>
      </p:sp>
    </p:spTree>
    <p:extLst>
      <p:ext uri="{BB962C8B-B14F-4D97-AF65-F5344CB8AC3E}">
        <p14:creationId xmlns:p14="http://schemas.microsoft.com/office/powerpoint/2010/main" val="236334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0"/>
          <p:cNvSpPr txBox="1">
            <a:spLocks noGrp="1"/>
          </p:cNvSpPr>
          <p:nvPr>
            <p:ph type="title"/>
          </p:nvPr>
        </p:nvSpPr>
        <p:spPr>
          <a:xfrm>
            <a:off x="4389405" y="116796"/>
            <a:ext cx="13191373" cy="720475"/>
          </a:xfrm>
          <a:prstGeom prst="rect">
            <a:avLst/>
          </a:prstGeom>
          <a:noFill/>
          <a:ln>
            <a:noFill/>
          </a:ln>
        </p:spPr>
        <p:txBody>
          <a:bodyPr spcFirstLastPara="1" vert="horz" wrap="square" lIns="146280" tIns="146280" rIns="146280" bIns="146280" rtlCol="0" anchor="t" anchorCtr="0">
            <a:noAutofit/>
          </a:bodyPr>
          <a:lstStyle/>
          <a:p>
            <a:r>
              <a:rPr lang="en-US" sz="3600" b="0" dirty="0">
                <a:solidFill>
                  <a:srgbClr val="0B5394"/>
                </a:solidFill>
              </a:rPr>
              <a:t>vRouter Deployment Models</a:t>
            </a:r>
            <a:endParaRPr sz="3600" b="0" dirty="0">
              <a:solidFill>
                <a:srgbClr val="0B5394"/>
              </a:solidFill>
            </a:endParaRPr>
          </a:p>
        </p:txBody>
      </p:sp>
      <p:sp>
        <p:nvSpPr>
          <p:cNvPr id="838" name="Google Shape;838;p60"/>
          <p:cNvSpPr/>
          <p:nvPr/>
        </p:nvSpPr>
        <p:spPr>
          <a:xfrm>
            <a:off x="609603" y="1434581"/>
            <a:ext cx="6465454" cy="508000"/>
          </a:xfrm>
          <a:prstGeom prst="roundRect">
            <a:avLst>
              <a:gd name="adj" fmla="val 25862"/>
            </a:avLst>
          </a:prstGeom>
          <a:solidFill>
            <a:srgbClr val="D5A6BD"/>
          </a:solidFill>
          <a:ln>
            <a:noFill/>
          </a:ln>
        </p:spPr>
        <p:txBody>
          <a:bodyPr spcFirstLastPara="1" wrap="square" lIns="146280" tIns="73120" rIns="146280" bIns="73120" anchor="ctr" anchorCtr="0">
            <a:noAutofit/>
          </a:bodyPr>
          <a:lstStyle/>
          <a:p>
            <a:pPr algn="ctr">
              <a:buClr>
                <a:srgbClr val="FFFFFF"/>
              </a:buClr>
              <a:buSzPts val="1000"/>
            </a:pPr>
            <a:r>
              <a:rPr lang="en-US" sz="3680" b="1" dirty="0">
                <a:solidFill>
                  <a:srgbClr val="FFFFFF"/>
                </a:solidFill>
              </a:rPr>
              <a:t>KERNEL VROUTER</a:t>
            </a:r>
            <a:endParaRPr sz="3680" b="1" dirty="0"/>
          </a:p>
        </p:txBody>
      </p:sp>
      <p:sp>
        <p:nvSpPr>
          <p:cNvPr id="839" name="Google Shape;839;p60"/>
          <p:cNvSpPr/>
          <p:nvPr/>
        </p:nvSpPr>
        <p:spPr>
          <a:xfrm>
            <a:off x="7340523" y="1408310"/>
            <a:ext cx="6465454" cy="558800"/>
          </a:xfrm>
          <a:prstGeom prst="roundRect">
            <a:avLst>
              <a:gd name="adj" fmla="val 22988"/>
            </a:avLst>
          </a:prstGeom>
          <a:solidFill>
            <a:srgbClr val="BA7C2E"/>
          </a:solidFill>
          <a:ln>
            <a:noFill/>
          </a:ln>
        </p:spPr>
        <p:txBody>
          <a:bodyPr spcFirstLastPara="1" wrap="square" lIns="146280" tIns="73120" rIns="146280" bIns="73120" anchor="ctr" anchorCtr="0">
            <a:noAutofit/>
          </a:bodyPr>
          <a:lstStyle/>
          <a:p>
            <a:pPr algn="ctr">
              <a:buClr>
                <a:srgbClr val="FFFFFF"/>
              </a:buClr>
              <a:buSzPts val="1000"/>
            </a:pPr>
            <a:r>
              <a:rPr lang="en-US" sz="3680" b="1" dirty="0">
                <a:solidFill>
                  <a:srgbClr val="FFFFFF"/>
                </a:solidFill>
              </a:rPr>
              <a:t>DPDK VROUTER</a:t>
            </a:r>
            <a:endParaRPr sz="3680" b="1" dirty="0"/>
          </a:p>
        </p:txBody>
      </p:sp>
      <p:sp>
        <p:nvSpPr>
          <p:cNvPr id="840" name="Google Shape;840;p60"/>
          <p:cNvSpPr/>
          <p:nvPr/>
        </p:nvSpPr>
        <p:spPr>
          <a:xfrm>
            <a:off x="746795" y="4477118"/>
            <a:ext cx="6465454" cy="508000"/>
          </a:xfrm>
          <a:prstGeom prst="roundRect">
            <a:avLst>
              <a:gd name="adj" fmla="val 25862"/>
            </a:avLst>
          </a:prstGeom>
          <a:solidFill>
            <a:srgbClr val="93C47D"/>
          </a:solidFill>
          <a:ln>
            <a:noFill/>
          </a:ln>
        </p:spPr>
        <p:txBody>
          <a:bodyPr spcFirstLastPara="1" wrap="square" lIns="146280" tIns="73120" rIns="146280" bIns="73120" anchor="ctr" anchorCtr="0">
            <a:noAutofit/>
          </a:bodyPr>
          <a:lstStyle/>
          <a:p>
            <a:pPr algn="ctr">
              <a:buClr>
                <a:schemeClr val="lt1"/>
              </a:buClr>
              <a:buSzPts val="1000"/>
            </a:pPr>
            <a:r>
              <a:rPr lang="en-US" sz="3680" b="1" dirty="0">
                <a:solidFill>
                  <a:schemeClr val="lt1"/>
                </a:solidFill>
              </a:rPr>
              <a:t>SRIOV/ VROUTER</a:t>
            </a:r>
            <a:endParaRPr sz="3680" b="1" dirty="0"/>
          </a:p>
        </p:txBody>
      </p:sp>
      <p:sp>
        <p:nvSpPr>
          <p:cNvPr id="841" name="Google Shape;841;p60"/>
          <p:cNvSpPr/>
          <p:nvPr/>
        </p:nvSpPr>
        <p:spPr>
          <a:xfrm>
            <a:off x="7510783" y="4462522"/>
            <a:ext cx="6465454" cy="508000"/>
          </a:xfrm>
          <a:prstGeom prst="roundRect">
            <a:avLst>
              <a:gd name="adj" fmla="val 22988"/>
            </a:avLst>
          </a:prstGeom>
          <a:solidFill>
            <a:srgbClr val="A6A6A6"/>
          </a:solidFill>
          <a:ln>
            <a:noFill/>
          </a:ln>
        </p:spPr>
        <p:txBody>
          <a:bodyPr spcFirstLastPara="1" wrap="square" lIns="146280" tIns="73120" rIns="146280" bIns="73120" anchor="ctr" anchorCtr="0">
            <a:noAutofit/>
          </a:bodyPr>
          <a:lstStyle/>
          <a:p>
            <a:pPr algn="ctr">
              <a:buClr>
                <a:srgbClr val="FFFFFF"/>
              </a:buClr>
              <a:buSzPts val="1000"/>
            </a:pPr>
            <a:r>
              <a:rPr lang="en-US" sz="3680" b="1" dirty="0">
                <a:solidFill>
                  <a:srgbClr val="FFFFFF"/>
                </a:solidFill>
              </a:rPr>
              <a:t>SMARTNIC VROUTER</a:t>
            </a:r>
            <a:endParaRPr sz="3680" b="1" dirty="0"/>
          </a:p>
        </p:txBody>
      </p:sp>
      <p:sp>
        <p:nvSpPr>
          <p:cNvPr id="842" name="Google Shape;842;p60"/>
          <p:cNvSpPr/>
          <p:nvPr/>
        </p:nvSpPr>
        <p:spPr>
          <a:xfrm>
            <a:off x="609604" y="5232400"/>
            <a:ext cx="3803710" cy="1649715"/>
          </a:xfrm>
          <a:prstGeom prst="roundRect">
            <a:avLst>
              <a:gd name="adj" fmla="val 8923"/>
            </a:avLst>
          </a:prstGeom>
          <a:solidFill>
            <a:srgbClr val="93C47D"/>
          </a:solidFill>
          <a:ln>
            <a:noFill/>
          </a:ln>
        </p:spPr>
        <p:txBody>
          <a:bodyPr spcFirstLastPara="1" wrap="square" lIns="146280" tIns="73120" rIns="146280" bIns="73120" anchor="ctr" anchorCtr="0">
            <a:noAutofit/>
          </a:bodyPr>
          <a:lstStyle/>
          <a:p>
            <a:pPr algn="ctr">
              <a:buSzPts val="833"/>
            </a:pPr>
            <a:endParaRPr sz="1333">
              <a:solidFill>
                <a:schemeClr val="dk1"/>
              </a:solidFill>
            </a:endParaRPr>
          </a:p>
        </p:txBody>
      </p:sp>
      <p:sp>
        <p:nvSpPr>
          <p:cNvPr id="843" name="Google Shape;843;p60"/>
          <p:cNvSpPr txBox="1"/>
          <p:nvPr/>
        </p:nvSpPr>
        <p:spPr>
          <a:xfrm>
            <a:off x="3831558" y="5349216"/>
            <a:ext cx="590864" cy="435094"/>
          </a:xfrm>
          <a:prstGeom prst="rect">
            <a:avLst/>
          </a:prstGeom>
          <a:noFill/>
          <a:ln>
            <a:noFill/>
          </a:ln>
        </p:spPr>
        <p:txBody>
          <a:bodyPr spcFirstLastPara="1" wrap="square" lIns="146280" tIns="73120" rIns="146280" bIns="73120" anchor="t" anchorCtr="0">
            <a:noAutofit/>
          </a:bodyPr>
          <a:lstStyle/>
          <a:p>
            <a:pPr>
              <a:buSzPts val="1167"/>
            </a:pPr>
            <a:r>
              <a:rPr lang="en-US" sz="1867"/>
              <a:t>…</a:t>
            </a:r>
            <a:endParaRPr sz="1867"/>
          </a:p>
        </p:txBody>
      </p:sp>
      <p:sp>
        <p:nvSpPr>
          <p:cNvPr id="844" name="Google Shape;844;p60"/>
          <p:cNvSpPr/>
          <p:nvPr/>
        </p:nvSpPr>
        <p:spPr>
          <a:xfrm>
            <a:off x="2238361" y="5471243"/>
            <a:ext cx="653806" cy="504166"/>
          </a:xfrm>
          <a:custGeom>
            <a:avLst/>
            <a:gdLst/>
            <a:ahLst/>
            <a:cxnLst/>
            <a:rect l="l" t="t" r="r" b="b"/>
            <a:pathLst>
              <a:path w="705" h="579" extrusionOk="0">
                <a:moveTo>
                  <a:pt x="667" y="0"/>
                </a:moveTo>
                <a:lnTo>
                  <a:pt x="38" y="0"/>
                </a:lnTo>
                <a:lnTo>
                  <a:pt x="38" y="0"/>
                </a:lnTo>
                <a:lnTo>
                  <a:pt x="31" y="0"/>
                </a:lnTo>
                <a:lnTo>
                  <a:pt x="24" y="3"/>
                </a:lnTo>
                <a:lnTo>
                  <a:pt x="17" y="6"/>
                </a:lnTo>
                <a:lnTo>
                  <a:pt x="12" y="11"/>
                </a:lnTo>
                <a:lnTo>
                  <a:pt x="7" y="17"/>
                </a:lnTo>
                <a:lnTo>
                  <a:pt x="3" y="22"/>
                </a:lnTo>
                <a:lnTo>
                  <a:pt x="0" y="29"/>
                </a:lnTo>
                <a:lnTo>
                  <a:pt x="0" y="38"/>
                </a:lnTo>
                <a:lnTo>
                  <a:pt x="0" y="457"/>
                </a:lnTo>
                <a:lnTo>
                  <a:pt x="0" y="457"/>
                </a:lnTo>
                <a:lnTo>
                  <a:pt x="0" y="466"/>
                </a:lnTo>
                <a:lnTo>
                  <a:pt x="3" y="473"/>
                </a:lnTo>
                <a:lnTo>
                  <a:pt x="7" y="480"/>
                </a:lnTo>
                <a:lnTo>
                  <a:pt x="12" y="485"/>
                </a:lnTo>
                <a:lnTo>
                  <a:pt x="17" y="489"/>
                </a:lnTo>
                <a:lnTo>
                  <a:pt x="24" y="493"/>
                </a:lnTo>
                <a:lnTo>
                  <a:pt x="31" y="495"/>
                </a:lnTo>
                <a:lnTo>
                  <a:pt x="38" y="496"/>
                </a:lnTo>
                <a:lnTo>
                  <a:pt x="279" y="496"/>
                </a:lnTo>
                <a:lnTo>
                  <a:pt x="279" y="522"/>
                </a:lnTo>
                <a:lnTo>
                  <a:pt x="226" y="522"/>
                </a:lnTo>
                <a:lnTo>
                  <a:pt x="226" y="522"/>
                </a:lnTo>
                <a:lnTo>
                  <a:pt x="219" y="524"/>
                </a:lnTo>
                <a:lnTo>
                  <a:pt x="215" y="525"/>
                </a:lnTo>
                <a:lnTo>
                  <a:pt x="210" y="528"/>
                </a:lnTo>
                <a:lnTo>
                  <a:pt x="205" y="531"/>
                </a:lnTo>
                <a:lnTo>
                  <a:pt x="203" y="535"/>
                </a:lnTo>
                <a:lnTo>
                  <a:pt x="200" y="540"/>
                </a:lnTo>
                <a:lnTo>
                  <a:pt x="197" y="546"/>
                </a:lnTo>
                <a:lnTo>
                  <a:pt x="197" y="552"/>
                </a:lnTo>
                <a:lnTo>
                  <a:pt x="197" y="552"/>
                </a:lnTo>
                <a:lnTo>
                  <a:pt x="197" y="557"/>
                </a:lnTo>
                <a:lnTo>
                  <a:pt x="200" y="563"/>
                </a:lnTo>
                <a:lnTo>
                  <a:pt x="203" y="567"/>
                </a:lnTo>
                <a:lnTo>
                  <a:pt x="205" y="571"/>
                </a:lnTo>
                <a:lnTo>
                  <a:pt x="210" y="575"/>
                </a:lnTo>
                <a:lnTo>
                  <a:pt x="215" y="578"/>
                </a:lnTo>
                <a:lnTo>
                  <a:pt x="219" y="579"/>
                </a:lnTo>
                <a:lnTo>
                  <a:pt x="226" y="579"/>
                </a:lnTo>
                <a:lnTo>
                  <a:pt x="480" y="579"/>
                </a:lnTo>
                <a:lnTo>
                  <a:pt x="480" y="579"/>
                </a:lnTo>
                <a:lnTo>
                  <a:pt x="485" y="579"/>
                </a:lnTo>
                <a:lnTo>
                  <a:pt x="491" y="578"/>
                </a:lnTo>
                <a:lnTo>
                  <a:pt x="495" y="575"/>
                </a:lnTo>
                <a:lnTo>
                  <a:pt x="499" y="571"/>
                </a:lnTo>
                <a:lnTo>
                  <a:pt x="503" y="567"/>
                </a:lnTo>
                <a:lnTo>
                  <a:pt x="506" y="563"/>
                </a:lnTo>
                <a:lnTo>
                  <a:pt x="507" y="557"/>
                </a:lnTo>
                <a:lnTo>
                  <a:pt x="507" y="552"/>
                </a:lnTo>
                <a:lnTo>
                  <a:pt x="507" y="552"/>
                </a:lnTo>
                <a:lnTo>
                  <a:pt x="507" y="546"/>
                </a:lnTo>
                <a:lnTo>
                  <a:pt x="506" y="540"/>
                </a:lnTo>
                <a:lnTo>
                  <a:pt x="503" y="535"/>
                </a:lnTo>
                <a:lnTo>
                  <a:pt x="499" y="531"/>
                </a:lnTo>
                <a:lnTo>
                  <a:pt x="495" y="528"/>
                </a:lnTo>
                <a:lnTo>
                  <a:pt x="491" y="525"/>
                </a:lnTo>
                <a:lnTo>
                  <a:pt x="485" y="524"/>
                </a:lnTo>
                <a:lnTo>
                  <a:pt x="480" y="522"/>
                </a:lnTo>
                <a:lnTo>
                  <a:pt x="421" y="522"/>
                </a:lnTo>
                <a:lnTo>
                  <a:pt x="421" y="496"/>
                </a:lnTo>
                <a:lnTo>
                  <a:pt x="667" y="496"/>
                </a:lnTo>
                <a:lnTo>
                  <a:pt x="667" y="496"/>
                </a:lnTo>
                <a:lnTo>
                  <a:pt x="675" y="495"/>
                </a:lnTo>
                <a:lnTo>
                  <a:pt x="682" y="493"/>
                </a:lnTo>
                <a:lnTo>
                  <a:pt x="689" y="489"/>
                </a:lnTo>
                <a:lnTo>
                  <a:pt x="694" y="485"/>
                </a:lnTo>
                <a:lnTo>
                  <a:pt x="698" y="480"/>
                </a:lnTo>
                <a:lnTo>
                  <a:pt x="701" y="473"/>
                </a:lnTo>
                <a:lnTo>
                  <a:pt x="704" y="466"/>
                </a:lnTo>
                <a:lnTo>
                  <a:pt x="705" y="457"/>
                </a:lnTo>
                <a:lnTo>
                  <a:pt x="705" y="38"/>
                </a:lnTo>
                <a:lnTo>
                  <a:pt x="705" y="38"/>
                </a:lnTo>
                <a:lnTo>
                  <a:pt x="704" y="29"/>
                </a:lnTo>
                <a:lnTo>
                  <a:pt x="701" y="22"/>
                </a:lnTo>
                <a:lnTo>
                  <a:pt x="698" y="17"/>
                </a:lnTo>
                <a:lnTo>
                  <a:pt x="694" y="11"/>
                </a:lnTo>
                <a:lnTo>
                  <a:pt x="689" y="6"/>
                </a:lnTo>
                <a:lnTo>
                  <a:pt x="682" y="3"/>
                </a:lnTo>
                <a:lnTo>
                  <a:pt x="675" y="0"/>
                </a:lnTo>
                <a:lnTo>
                  <a:pt x="667" y="0"/>
                </a:lnTo>
                <a:lnTo>
                  <a:pt x="667" y="0"/>
                </a:lnTo>
                <a:close/>
                <a:moveTo>
                  <a:pt x="673" y="464"/>
                </a:moveTo>
                <a:lnTo>
                  <a:pt x="31" y="464"/>
                </a:lnTo>
                <a:lnTo>
                  <a:pt x="31" y="32"/>
                </a:lnTo>
                <a:lnTo>
                  <a:pt x="673" y="32"/>
                </a:lnTo>
                <a:lnTo>
                  <a:pt x="673" y="464"/>
                </a:lnTo>
                <a:close/>
              </a:path>
            </a:pathLst>
          </a:custGeom>
          <a:solidFill>
            <a:schemeClr val="accent1"/>
          </a:solidFill>
          <a:ln>
            <a:noFill/>
          </a:ln>
        </p:spPr>
        <p:txBody>
          <a:bodyPr spcFirstLastPara="1" wrap="square" lIns="121920" tIns="60960" rIns="121920" bIns="60960" anchor="t" anchorCtr="0">
            <a:noAutofit/>
          </a:bodyPr>
          <a:lstStyle/>
          <a:p>
            <a:pPr>
              <a:buSzPts val="1167"/>
            </a:pPr>
            <a:endParaRPr sz="1867">
              <a:solidFill>
                <a:srgbClr val="333333"/>
              </a:solidFill>
            </a:endParaRPr>
          </a:p>
        </p:txBody>
      </p:sp>
      <p:sp>
        <p:nvSpPr>
          <p:cNvPr id="845" name="Google Shape;845;p60"/>
          <p:cNvSpPr/>
          <p:nvPr/>
        </p:nvSpPr>
        <p:spPr>
          <a:xfrm>
            <a:off x="3168462" y="5465783"/>
            <a:ext cx="653806" cy="504166"/>
          </a:xfrm>
          <a:custGeom>
            <a:avLst/>
            <a:gdLst/>
            <a:ahLst/>
            <a:cxnLst/>
            <a:rect l="l" t="t" r="r" b="b"/>
            <a:pathLst>
              <a:path w="705" h="579" extrusionOk="0">
                <a:moveTo>
                  <a:pt x="667" y="0"/>
                </a:moveTo>
                <a:lnTo>
                  <a:pt x="38" y="0"/>
                </a:lnTo>
                <a:lnTo>
                  <a:pt x="38" y="0"/>
                </a:lnTo>
                <a:lnTo>
                  <a:pt x="31" y="0"/>
                </a:lnTo>
                <a:lnTo>
                  <a:pt x="24" y="3"/>
                </a:lnTo>
                <a:lnTo>
                  <a:pt x="17" y="6"/>
                </a:lnTo>
                <a:lnTo>
                  <a:pt x="12" y="11"/>
                </a:lnTo>
                <a:lnTo>
                  <a:pt x="7" y="17"/>
                </a:lnTo>
                <a:lnTo>
                  <a:pt x="3" y="22"/>
                </a:lnTo>
                <a:lnTo>
                  <a:pt x="0" y="29"/>
                </a:lnTo>
                <a:lnTo>
                  <a:pt x="0" y="38"/>
                </a:lnTo>
                <a:lnTo>
                  <a:pt x="0" y="457"/>
                </a:lnTo>
                <a:lnTo>
                  <a:pt x="0" y="457"/>
                </a:lnTo>
                <a:lnTo>
                  <a:pt x="0" y="466"/>
                </a:lnTo>
                <a:lnTo>
                  <a:pt x="3" y="473"/>
                </a:lnTo>
                <a:lnTo>
                  <a:pt x="7" y="480"/>
                </a:lnTo>
                <a:lnTo>
                  <a:pt x="12" y="485"/>
                </a:lnTo>
                <a:lnTo>
                  <a:pt x="17" y="489"/>
                </a:lnTo>
                <a:lnTo>
                  <a:pt x="24" y="493"/>
                </a:lnTo>
                <a:lnTo>
                  <a:pt x="31" y="495"/>
                </a:lnTo>
                <a:lnTo>
                  <a:pt x="38" y="496"/>
                </a:lnTo>
                <a:lnTo>
                  <a:pt x="279" y="496"/>
                </a:lnTo>
                <a:lnTo>
                  <a:pt x="279" y="522"/>
                </a:lnTo>
                <a:lnTo>
                  <a:pt x="226" y="522"/>
                </a:lnTo>
                <a:lnTo>
                  <a:pt x="226" y="522"/>
                </a:lnTo>
                <a:lnTo>
                  <a:pt x="219" y="524"/>
                </a:lnTo>
                <a:lnTo>
                  <a:pt x="215" y="525"/>
                </a:lnTo>
                <a:lnTo>
                  <a:pt x="210" y="528"/>
                </a:lnTo>
                <a:lnTo>
                  <a:pt x="205" y="531"/>
                </a:lnTo>
                <a:lnTo>
                  <a:pt x="203" y="535"/>
                </a:lnTo>
                <a:lnTo>
                  <a:pt x="200" y="540"/>
                </a:lnTo>
                <a:lnTo>
                  <a:pt x="197" y="546"/>
                </a:lnTo>
                <a:lnTo>
                  <a:pt x="197" y="552"/>
                </a:lnTo>
                <a:lnTo>
                  <a:pt x="197" y="552"/>
                </a:lnTo>
                <a:lnTo>
                  <a:pt x="197" y="557"/>
                </a:lnTo>
                <a:lnTo>
                  <a:pt x="200" y="563"/>
                </a:lnTo>
                <a:lnTo>
                  <a:pt x="203" y="567"/>
                </a:lnTo>
                <a:lnTo>
                  <a:pt x="205" y="571"/>
                </a:lnTo>
                <a:lnTo>
                  <a:pt x="210" y="575"/>
                </a:lnTo>
                <a:lnTo>
                  <a:pt x="215" y="578"/>
                </a:lnTo>
                <a:lnTo>
                  <a:pt x="219" y="579"/>
                </a:lnTo>
                <a:lnTo>
                  <a:pt x="226" y="579"/>
                </a:lnTo>
                <a:lnTo>
                  <a:pt x="480" y="579"/>
                </a:lnTo>
                <a:lnTo>
                  <a:pt x="480" y="579"/>
                </a:lnTo>
                <a:lnTo>
                  <a:pt x="485" y="579"/>
                </a:lnTo>
                <a:lnTo>
                  <a:pt x="491" y="578"/>
                </a:lnTo>
                <a:lnTo>
                  <a:pt x="495" y="575"/>
                </a:lnTo>
                <a:lnTo>
                  <a:pt x="499" y="571"/>
                </a:lnTo>
                <a:lnTo>
                  <a:pt x="503" y="567"/>
                </a:lnTo>
                <a:lnTo>
                  <a:pt x="506" y="563"/>
                </a:lnTo>
                <a:lnTo>
                  <a:pt x="507" y="557"/>
                </a:lnTo>
                <a:lnTo>
                  <a:pt x="507" y="552"/>
                </a:lnTo>
                <a:lnTo>
                  <a:pt x="507" y="552"/>
                </a:lnTo>
                <a:lnTo>
                  <a:pt x="507" y="546"/>
                </a:lnTo>
                <a:lnTo>
                  <a:pt x="506" y="540"/>
                </a:lnTo>
                <a:lnTo>
                  <a:pt x="503" y="535"/>
                </a:lnTo>
                <a:lnTo>
                  <a:pt x="499" y="531"/>
                </a:lnTo>
                <a:lnTo>
                  <a:pt x="495" y="528"/>
                </a:lnTo>
                <a:lnTo>
                  <a:pt x="491" y="525"/>
                </a:lnTo>
                <a:lnTo>
                  <a:pt x="485" y="524"/>
                </a:lnTo>
                <a:lnTo>
                  <a:pt x="480" y="522"/>
                </a:lnTo>
                <a:lnTo>
                  <a:pt x="421" y="522"/>
                </a:lnTo>
                <a:lnTo>
                  <a:pt x="421" y="496"/>
                </a:lnTo>
                <a:lnTo>
                  <a:pt x="667" y="496"/>
                </a:lnTo>
                <a:lnTo>
                  <a:pt x="667" y="496"/>
                </a:lnTo>
                <a:lnTo>
                  <a:pt x="675" y="495"/>
                </a:lnTo>
                <a:lnTo>
                  <a:pt x="682" y="493"/>
                </a:lnTo>
                <a:lnTo>
                  <a:pt x="689" y="489"/>
                </a:lnTo>
                <a:lnTo>
                  <a:pt x="694" y="485"/>
                </a:lnTo>
                <a:lnTo>
                  <a:pt x="698" y="480"/>
                </a:lnTo>
                <a:lnTo>
                  <a:pt x="701" y="473"/>
                </a:lnTo>
                <a:lnTo>
                  <a:pt x="704" y="466"/>
                </a:lnTo>
                <a:lnTo>
                  <a:pt x="705" y="457"/>
                </a:lnTo>
                <a:lnTo>
                  <a:pt x="705" y="38"/>
                </a:lnTo>
                <a:lnTo>
                  <a:pt x="705" y="38"/>
                </a:lnTo>
                <a:lnTo>
                  <a:pt x="704" y="29"/>
                </a:lnTo>
                <a:lnTo>
                  <a:pt x="701" y="22"/>
                </a:lnTo>
                <a:lnTo>
                  <a:pt x="698" y="17"/>
                </a:lnTo>
                <a:lnTo>
                  <a:pt x="694" y="11"/>
                </a:lnTo>
                <a:lnTo>
                  <a:pt x="689" y="6"/>
                </a:lnTo>
                <a:lnTo>
                  <a:pt x="682" y="3"/>
                </a:lnTo>
                <a:lnTo>
                  <a:pt x="675" y="0"/>
                </a:lnTo>
                <a:lnTo>
                  <a:pt x="667" y="0"/>
                </a:lnTo>
                <a:lnTo>
                  <a:pt x="667" y="0"/>
                </a:lnTo>
                <a:close/>
                <a:moveTo>
                  <a:pt x="673" y="464"/>
                </a:moveTo>
                <a:lnTo>
                  <a:pt x="31" y="464"/>
                </a:lnTo>
                <a:lnTo>
                  <a:pt x="31" y="32"/>
                </a:lnTo>
                <a:lnTo>
                  <a:pt x="673" y="32"/>
                </a:lnTo>
                <a:lnTo>
                  <a:pt x="673" y="464"/>
                </a:lnTo>
                <a:close/>
              </a:path>
            </a:pathLst>
          </a:custGeom>
          <a:solidFill>
            <a:schemeClr val="accent4"/>
          </a:solidFill>
          <a:ln>
            <a:noFill/>
          </a:ln>
        </p:spPr>
        <p:txBody>
          <a:bodyPr spcFirstLastPara="1" wrap="square" lIns="121920" tIns="60960" rIns="121920" bIns="60960" anchor="t" anchorCtr="0">
            <a:noAutofit/>
          </a:bodyPr>
          <a:lstStyle/>
          <a:p>
            <a:pPr>
              <a:buSzPts val="1167"/>
            </a:pPr>
            <a:endParaRPr sz="1867">
              <a:solidFill>
                <a:srgbClr val="333333"/>
              </a:solidFill>
            </a:endParaRPr>
          </a:p>
        </p:txBody>
      </p:sp>
      <p:sp>
        <p:nvSpPr>
          <p:cNvPr id="846" name="Google Shape;846;p60"/>
          <p:cNvSpPr txBox="1"/>
          <p:nvPr/>
        </p:nvSpPr>
        <p:spPr>
          <a:xfrm>
            <a:off x="2140000" y="5521976"/>
            <a:ext cx="720000" cy="557760"/>
          </a:xfrm>
          <a:prstGeom prst="rect">
            <a:avLst/>
          </a:prstGeom>
          <a:noFill/>
          <a:ln>
            <a:noFill/>
          </a:ln>
        </p:spPr>
        <p:txBody>
          <a:bodyPr spcFirstLastPara="1" wrap="square" lIns="146280" tIns="73120" rIns="146280" bIns="73120" anchor="t" anchorCtr="0">
            <a:noAutofit/>
          </a:bodyPr>
          <a:lstStyle/>
          <a:p>
            <a:pPr algn="ctr">
              <a:buSzPts val="833"/>
            </a:pPr>
            <a:r>
              <a:rPr lang="en-US" sz="1440" i="1"/>
              <a:t>VM 1</a:t>
            </a:r>
            <a:endParaRPr sz="1440"/>
          </a:p>
        </p:txBody>
      </p:sp>
      <p:cxnSp>
        <p:nvCxnSpPr>
          <p:cNvPr id="847" name="Google Shape;847;p60"/>
          <p:cNvCxnSpPr/>
          <p:nvPr/>
        </p:nvCxnSpPr>
        <p:spPr>
          <a:xfrm>
            <a:off x="609603" y="6146800"/>
            <a:ext cx="3779803" cy="0"/>
          </a:xfrm>
          <a:prstGeom prst="straightConnector1">
            <a:avLst/>
          </a:prstGeom>
          <a:noFill/>
          <a:ln w="38100" cap="flat" cmpd="sng">
            <a:solidFill>
              <a:schemeClr val="lt1"/>
            </a:solidFill>
            <a:prstDash val="solid"/>
            <a:round/>
            <a:headEnd type="none" w="sm" len="sm"/>
            <a:tailEnd type="none" w="sm" len="sm"/>
          </a:ln>
        </p:spPr>
      </p:cxnSp>
      <p:sp>
        <p:nvSpPr>
          <p:cNvPr id="848" name="Google Shape;848;p60"/>
          <p:cNvSpPr/>
          <p:nvPr/>
        </p:nvSpPr>
        <p:spPr>
          <a:xfrm>
            <a:off x="781539" y="5414249"/>
            <a:ext cx="978123" cy="614712"/>
          </a:xfrm>
          <a:prstGeom prst="roundRect">
            <a:avLst>
              <a:gd name="adj" fmla="val 16091"/>
            </a:avLst>
          </a:prstGeom>
          <a:solidFill>
            <a:srgbClr val="31EAFE"/>
          </a:solidFill>
          <a:ln>
            <a:noFill/>
          </a:ln>
        </p:spPr>
        <p:txBody>
          <a:bodyPr spcFirstLastPara="1" wrap="square" lIns="146280" tIns="73120" rIns="146280" bIns="73120" anchor="ctr" anchorCtr="0">
            <a:noAutofit/>
          </a:bodyPr>
          <a:lstStyle/>
          <a:p>
            <a:pPr algn="ctr">
              <a:buClr>
                <a:schemeClr val="dk1"/>
              </a:buClr>
              <a:buSzPts val="833"/>
            </a:pPr>
            <a:r>
              <a:rPr lang="en-US" sz="1333" dirty="0">
                <a:solidFill>
                  <a:schemeClr val="dk1"/>
                </a:solidFill>
              </a:rPr>
              <a:t>vRouter Agent</a:t>
            </a:r>
            <a:endParaRPr sz="3680" dirty="0"/>
          </a:p>
        </p:txBody>
      </p:sp>
      <p:sp>
        <p:nvSpPr>
          <p:cNvPr id="849" name="Google Shape;849;p60"/>
          <p:cNvSpPr/>
          <p:nvPr/>
        </p:nvSpPr>
        <p:spPr>
          <a:xfrm>
            <a:off x="2133867" y="5974200"/>
            <a:ext cx="1288627" cy="555379"/>
          </a:xfrm>
          <a:custGeom>
            <a:avLst/>
            <a:gdLst/>
            <a:ahLst/>
            <a:cxnLst/>
            <a:rect l="l" t="t" r="r" b="b"/>
            <a:pathLst>
              <a:path w="297999" h="377456" extrusionOk="0">
                <a:moveTo>
                  <a:pt x="297999" y="0"/>
                </a:moveTo>
                <a:lnTo>
                  <a:pt x="297999" y="373715"/>
                </a:lnTo>
                <a:lnTo>
                  <a:pt x="0" y="377456"/>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850" name="Google Shape;850;p60"/>
          <p:cNvSpPr/>
          <p:nvPr/>
        </p:nvSpPr>
        <p:spPr>
          <a:xfrm flipH="1">
            <a:off x="1226768" y="6031355"/>
            <a:ext cx="402365" cy="498224"/>
          </a:xfrm>
          <a:custGeom>
            <a:avLst/>
            <a:gdLst/>
            <a:ahLst/>
            <a:cxnLst/>
            <a:rect l="l" t="t" r="r" b="b"/>
            <a:pathLst>
              <a:path w="312260" h="494567" extrusionOk="0">
                <a:moveTo>
                  <a:pt x="309659" y="0"/>
                </a:moveTo>
                <a:lnTo>
                  <a:pt x="312260" y="494567"/>
                </a:lnTo>
                <a:lnTo>
                  <a:pt x="0" y="494329"/>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pic>
        <p:nvPicPr>
          <p:cNvPr id="851" name="Google Shape;851;p60" descr="Generic Router 2.png"/>
          <p:cNvPicPr preferRelativeResize="0"/>
          <p:nvPr/>
        </p:nvPicPr>
        <p:blipFill rotWithShape="1">
          <a:blip r:embed="rId3">
            <a:alphaModFix/>
          </a:blip>
          <a:srcRect/>
          <a:stretch/>
        </p:blipFill>
        <p:spPr>
          <a:xfrm>
            <a:off x="1629131" y="6270715"/>
            <a:ext cx="510886" cy="498368"/>
          </a:xfrm>
          <a:prstGeom prst="rect">
            <a:avLst/>
          </a:prstGeom>
          <a:noFill/>
          <a:ln>
            <a:noFill/>
          </a:ln>
        </p:spPr>
      </p:pic>
      <p:sp>
        <p:nvSpPr>
          <p:cNvPr id="852" name="Google Shape;852;p60"/>
          <p:cNvSpPr txBox="1"/>
          <p:nvPr/>
        </p:nvSpPr>
        <p:spPr>
          <a:xfrm>
            <a:off x="3050346" y="5541480"/>
            <a:ext cx="866400" cy="352800"/>
          </a:xfrm>
          <a:prstGeom prst="rect">
            <a:avLst/>
          </a:prstGeom>
          <a:noFill/>
          <a:ln>
            <a:noFill/>
          </a:ln>
        </p:spPr>
        <p:txBody>
          <a:bodyPr spcFirstLastPara="1" wrap="square" lIns="146280" tIns="73120" rIns="146280" bIns="73120" anchor="t" anchorCtr="0">
            <a:noAutofit/>
          </a:bodyPr>
          <a:lstStyle/>
          <a:p>
            <a:pPr algn="ctr">
              <a:buSzPts val="833"/>
            </a:pPr>
            <a:r>
              <a:rPr lang="en-US" sz="1440" i="1"/>
              <a:t>VNF 2</a:t>
            </a:r>
            <a:endParaRPr sz="1440"/>
          </a:p>
        </p:txBody>
      </p:sp>
      <p:sp>
        <p:nvSpPr>
          <p:cNvPr id="853" name="Google Shape;853;p60"/>
          <p:cNvSpPr/>
          <p:nvPr/>
        </p:nvSpPr>
        <p:spPr>
          <a:xfrm>
            <a:off x="2138564" y="5970324"/>
            <a:ext cx="415563" cy="481278"/>
          </a:xfrm>
          <a:custGeom>
            <a:avLst/>
            <a:gdLst/>
            <a:ahLst/>
            <a:cxnLst/>
            <a:rect l="l" t="t" r="r" b="b"/>
            <a:pathLst>
              <a:path w="312260" h="494567" extrusionOk="0">
                <a:moveTo>
                  <a:pt x="309659" y="0"/>
                </a:moveTo>
                <a:lnTo>
                  <a:pt x="312260" y="494567"/>
                </a:lnTo>
                <a:lnTo>
                  <a:pt x="0" y="494329"/>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854" name="Google Shape;854;p60"/>
          <p:cNvSpPr/>
          <p:nvPr/>
        </p:nvSpPr>
        <p:spPr>
          <a:xfrm>
            <a:off x="585695" y="2050040"/>
            <a:ext cx="3803710" cy="1649715"/>
          </a:xfrm>
          <a:prstGeom prst="roundRect">
            <a:avLst>
              <a:gd name="adj" fmla="val 8923"/>
            </a:avLst>
          </a:prstGeom>
          <a:solidFill>
            <a:srgbClr val="B4A7D6"/>
          </a:solidFill>
          <a:ln>
            <a:noFill/>
          </a:ln>
        </p:spPr>
        <p:txBody>
          <a:bodyPr spcFirstLastPara="1" wrap="square" lIns="146280" tIns="73120" rIns="146280" bIns="73120" anchor="ctr" anchorCtr="0">
            <a:noAutofit/>
          </a:bodyPr>
          <a:lstStyle/>
          <a:p>
            <a:pPr algn="ctr">
              <a:buSzPts val="833"/>
            </a:pPr>
            <a:endParaRPr sz="1333">
              <a:solidFill>
                <a:schemeClr val="dk1"/>
              </a:solidFill>
            </a:endParaRPr>
          </a:p>
        </p:txBody>
      </p:sp>
      <p:sp>
        <p:nvSpPr>
          <p:cNvPr id="855" name="Google Shape;855;p60"/>
          <p:cNvSpPr txBox="1"/>
          <p:nvPr/>
        </p:nvSpPr>
        <p:spPr>
          <a:xfrm>
            <a:off x="3807651" y="2166856"/>
            <a:ext cx="590864" cy="435094"/>
          </a:xfrm>
          <a:prstGeom prst="rect">
            <a:avLst/>
          </a:prstGeom>
          <a:noFill/>
          <a:ln>
            <a:noFill/>
          </a:ln>
        </p:spPr>
        <p:txBody>
          <a:bodyPr spcFirstLastPara="1" wrap="square" lIns="146280" tIns="73120" rIns="146280" bIns="73120" anchor="t" anchorCtr="0">
            <a:noAutofit/>
          </a:bodyPr>
          <a:lstStyle/>
          <a:p>
            <a:pPr>
              <a:buSzPts val="1167"/>
            </a:pPr>
            <a:r>
              <a:rPr lang="en-US" sz="1867"/>
              <a:t>…</a:t>
            </a:r>
            <a:endParaRPr sz="1867"/>
          </a:p>
        </p:txBody>
      </p:sp>
      <p:sp>
        <p:nvSpPr>
          <p:cNvPr id="856" name="Google Shape;856;p60"/>
          <p:cNvSpPr/>
          <p:nvPr/>
        </p:nvSpPr>
        <p:spPr>
          <a:xfrm>
            <a:off x="2214454" y="2288882"/>
            <a:ext cx="653806" cy="504166"/>
          </a:xfrm>
          <a:custGeom>
            <a:avLst/>
            <a:gdLst/>
            <a:ahLst/>
            <a:cxnLst/>
            <a:rect l="l" t="t" r="r" b="b"/>
            <a:pathLst>
              <a:path w="705" h="579" extrusionOk="0">
                <a:moveTo>
                  <a:pt x="667" y="0"/>
                </a:moveTo>
                <a:lnTo>
                  <a:pt x="38" y="0"/>
                </a:lnTo>
                <a:lnTo>
                  <a:pt x="38" y="0"/>
                </a:lnTo>
                <a:lnTo>
                  <a:pt x="31" y="0"/>
                </a:lnTo>
                <a:lnTo>
                  <a:pt x="24" y="3"/>
                </a:lnTo>
                <a:lnTo>
                  <a:pt x="17" y="6"/>
                </a:lnTo>
                <a:lnTo>
                  <a:pt x="12" y="11"/>
                </a:lnTo>
                <a:lnTo>
                  <a:pt x="7" y="17"/>
                </a:lnTo>
                <a:lnTo>
                  <a:pt x="3" y="22"/>
                </a:lnTo>
                <a:lnTo>
                  <a:pt x="0" y="29"/>
                </a:lnTo>
                <a:lnTo>
                  <a:pt x="0" y="38"/>
                </a:lnTo>
                <a:lnTo>
                  <a:pt x="0" y="457"/>
                </a:lnTo>
                <a:lnTo>
                  <a:pt x="0" y="457"/>
                </a:lnTo>
                <a:lnTo>
                  <a:pt x="0" y="466"/>
                </a:lnTo>
                <a:lnTo>
                  <a:pt x="3" y="473"/>
                </a:lnTo>
                <a:lnTo>
                  <a:pt x="7" y="480"/>
                </a:lnTo>
                <a:lnTo>
                  <a:pt x="12" y="485"/>
                </a:lnTo>
                <a:lnTo>
                  <a:pt x="17" y="489"/>
                </a:lnTo>
                <a:lnTo>
                  <a:pt x="24" y="493"/>
                </a:lnTo>
                <a:lnTo>
                  <a:pt x="31" y="495"/>
                </a:lnTo>
                <a:lnTo>
                  <a:pt x="38" y="496"/>
                </a:lnTo>
                <a:lnTo>
                  <a:pt x="279" y="496"/>
                </a:lnTo>
                <a:lnTo>
                  <a:pt x="279" y="522"/>
                </a:lnTo>
                <a:lnTo>
                  <a:pt x="226" y="522"/>
                </a:lnTo>
                <a:lnTo>
                  <a:pt x="226" y="522"/>
                </a:lnTo>
                <a:lnTo>
                  <a:pt x="219" y="524"/>
                </a:lnTo>
                <a:lnTo>
                  <a:pt x="215" y="525"/>
                </a:lnTo>
                <a:lnTo>
                  <a:pt x="210" y="528"/>
                </a:lnTo>
                <a:lnTo>
                  <a:pt x="205" y="531"/>
                </a:lnTo>
                <a:lnTo>
                  <a:pt x="203" y="535"/>
                </a:lnTo>
                <a:lnTo>
                  <a:pt x="200" y="540"/>
                </a:lnTo>
                <a:lnTo>
                  <a:pt x="197" y="546"/>
                </a:lnTo>
                <a:lnTo>
                  <a:pt x="197" y="552"/>
                </a:lnTo>
                <a:lnTo>
                  <a:pt x="197" y="552"/>
                </a:lnTo>
                <a:lnTo>
                  <a:pt x="197" y="557"/>
                </a:lnTo>
                <a:lnTo>
                  <a:pt x="200" y="563"/>
                </a:lnTo>
                <a:lnTo>
                  <a:pt x="203" y="567"/>
                </a:lnTo>
                <a:lnTo>
                  <a:pt x="205" y="571"/>
                </a:lnTo>
                <a:lnTo>
                  <a:pt x="210" y="575"/>
                </a:lnTo>
                <a:lnTo>
                  <a:pt x="215" y="578"/>
                </a:lnTo>
                <a:lnTo>
                  <a:pt x="219" y="579"/>
                </a:lnTo>
                <a:lnTo>
                  <a:pt x="226" y="579"/>
                </a:lnTo>
                <a:lnTo>
                  <a:pt x="480" y="579"/>
                </a:lnTo>
                <a:lnTo>
                  <a:pt x="480" y="579"/>
                </a:lnTo>
                <a:lnTo>
                  <a:pt x="485" y="579"/>
                </a:lnTo>
                <a:lnTo>
                  <a:pt x="491" y="578"/>
                </a:lnTo>
                <a:lnTo>
                  <a:pt x="495" y="575"/>
                </a:lnTo>
                <a:lnTo>
                  <a:pt x="499" y="571"/>
                </a:lnTo>
                <a:lnTo>
                  <a:pt x="503" y="567"/>
                </a:lnTo>
                <a:lnTo>
                  <a:pt x="506" y="563"/>
                </a:lnTo>
                <a:lnTo>
                  <a:pt x="507" y="557"/>
                </a:lnTo>
                <a:lnTo>
                  <a:pt x="507" y="552"/>
                </a:lnTo>
                <a:lnTo>
                  <a:pt x="507" y="552"/>
                </a:lnTo>
                <a:lnTo>
                  <a:pt x="507" y="546"/>
                </a:lnTo>
                <a:lnTo>
                  <a:pt x="506" y="540"/>
                </a:lnTo>
                <a:lnTo>
                  <a:pt x="503" y="535"/>
                </a:lnTo>
                <a:lnTo>
                  <a:pt x="499" y="531"/>
                </a:lnTo>
                <a:lnTo>
                  <a:pt x="495" y="528"/>
                </a:lnTo>
                <a:lnTo>
                  <a:pt x="491" y="525"/>
                </a:lnTo>
                <a:lnTo>
                  <a:pt x="485" y="524"/>
                </a:lnTo>
                <a:lnTo>
                  <a:pt x="480" y="522"/>
                </a:lnTo>
                <a:lnTo>
                  <a:pt x="421" y="522"/>
                </a:lnTo>
                <a:lnTo>
                  <a:pt x="421" y="496"/>
                </a:lnTo>
                <a:lnTo>
                  <a:pt x="667" y="496"/>
                </a:lnTo>
                <a:lnTo>
                  <a:pt x="667" y="496"/>
                </a:lnTo>
                <a:lnTo>
                  <a:pt x="675" y="495"/>
                </a:lnTo>
                <a:lnTo>
                  <a:pt x="682" y="493"/>
                </a:lnTo>
                <a:lnTo>
                  <a:pt x="689" y="489"/>
                </a:lnTo>
                <a:lnTo>
                  <a:pt x="694" y="485"/>
                </a:lnTo>
                <a:lnTo>
                  <a:pt x="698" y="480"/>
                </a:lnTo>
                <a:lnTo>
                  <a:pt x="701" y="473"/>
                </a:lnTo>
                <a:lnTo>
                  <a:pt x="704" y="466"/>
                </a:lnTo>
                <a:lnTo>
                  <a:pt x="705" y="457"/>
                </a:lnTo>
                <a:lnTo>
                  <a:pt x="705" y="38"/>
                </a:lnTo>
                <a:lnTo>
                  <a:pt x="705" y="38"/>
                </a:lnTo>
                <a:lnTo>
                  <a:pt x="704" y="29"/>
                </a:lnTo>
                <a:lnTo>
                  <a:pt x="701" y="22"/>
                </a:lnTo>
                <a:lnTo>
                  <a:pt x="698" y="17"/>
                </a:lnTo>
                <a:lnTo>
                  <a:pt x="694" y="11"/>
                </a:lnTo>
                <a:lnTo>
                  <a:pt x="689" y="6"/>
                </a:lnTo>
                <a:lnTo>
                  <a:pt x="682" y="3"/>
                </a:lnTo>
                <a:lnTo>
                  <a:pt x="675" y="0"/>
                </a:lnTo>
                <a:lnTo>
                  <a:pt x="667" y="0"/>
                </a:lnTo>
                <a:lnTo>
                  <a:pt x="667" y="0"/>
                </a:lnTo>
                <a:close/>
                <a:moveTo>
                  <a:pt x="673" y="464"/>
                </a:moveTo>
                <a:lnTo>
                  <a:pt x="31" y="464"/>
                </a:lnTo>
                <a:lnTo>
                  <a:pt x="31" y="32"/>
                </a:lnTo>
                <a:lnTo>
                  <a:pt x="673" y="32"/>
                </a:lnTo>
                <a:lnTo>
                  <a:pt x="673" y="464"/>
                </a:lnTo>
                <a:close/>
              </a:path>
            </a:pathLst>
          </a:custGeom>
          <a:solidFill>
            <a:schemeClr val="accent1"/>
          </a:solidFill>
          <a:ln>
            <a:noFill/>
          </a:ln>
        </p:spPr>
        <p:txBody>
          <a:bodyPr spcFirstLastPara="1" wrap="square" lIns="121920" tIns="60960" rIns="121920" bIns="60960" anchor="t" anchorCtr="0">
            <a:noAutofit/>
          </a:bodyPr>
          <a:lstStyle/>
          <a:p>
            <a:pPr>
              <a:buSzPts val="1167"/>
            </a:pPr>
            <a:endParaRPr sz="1867">
              <a:solidFill>
                <a:srgbClr val="333333"/>
              </a:solidFill>
            </a:endParaRPr>
          </a:p>
        </p:txBody>
      </p:sp>
      <p:sp>
        <p:nvSpPr>
          <p:cNvPr id="857" name="Google Shape;857;p60"/>
          <p:cNvSpPr/>
          <p:nvPr/>
        </p:nvSpPr>
        <p:spPr>
          <a:xfrm>
            <a:off x="3144553" y="2283424"/>
            <a:ext cx="653806" cy="504166"/>
          </a:xfrm>
          <a:custGeom>
            <a:avLst/>
            <a:gdLst/>
            <a:ahLst/>
            <a:cxnLst/>
            <a:rect l="l" t="t" r="r" b="b"/>
            <a:pathLst>
              <a:path w="705" h="579" extrusionOk="0">
                <a:moveTo>
                  <a:pt x="667" y="0"/>
                </a:moveTo>
                <a:lnTo>
                  <a:pt x="38" y="0"/>
                </a:lnTo>
                <a:lnTo>
                  <a:pt x="38" y="0"/>
                </a:lnTo>
                <a:lnTo>
                  <a:pt x="31" y="0"/>
                </a:lnTo>
                <a:lnTo>
                  <a:pt x="24" y="3"/>
                </a:lnTo>
                <a:lnTo>
                  <a:pt x="17" y="6"/>
                </a:lnTo>
                <a:lnTo>
                  <a:pt x="12" y="11"/>
                </a:lnTo>
                <a:lnTo>
                  <a:pt x="7" y="17"/>
                </a:lnTo>
                <a:lnTo>
                  <a:pt x="3" y="22"/>
                </a:lnTo>
                <a:lnTo>
                  <a:pt x="0" y="29"/>
                </a:lnTo>
                <a:lnTo>
                  <a:pt x="0" y="38"/>
                </a:lnTo>
                <a:lnTo>
                  <a:pt x="0" y="457"/>
                </a:lnTo>
                <a:lnTo>
                  <a:pt x="0" y="457"/>
                </a:lnTo>
                <a:lnTo>
                  <a:pt x="0" y="466"/>
                </a:lnTo>
                <a:lnTo>
                  <a:pt x="3" y="473"/>
                </a:lnTo>
                <a:lnTo>
                  <a:pt x="7" y="480"/>
                </a:lnTo>
                <a:lnTo>
                  <a:pt x="12" y="485"/>
                </a:lnTo>
                <a:lnTo>
                  <a:pt x="17" y="489"/>
                </a:lnTo>
                <a:lnTo>
                  <a:pt x="24" y="493"/>
                </a:lnTo>
                <a:lnTo>
                  <a:pt x="31" y="495"/>
                </a:lnTo>
                <a:lnTo>
                  <a:pt x="38" y="496"/>
                </a:lnTo>
                <a:lnTo>
                  <a:pt x="279" y="496"/>
                </a:lnTo>
                <a:lnTo>
                  <a:pt x="279" y="522"/>
                </a:lnTo>
                <a:lnTo>
                  <a:pt x="226" y="522"/>
                </a:lnTo>
                <a:lnTo>
                  <a:pt x="226" y="522"/>
                </a:lnTo>
                <a:lnTo>
                  <a:pt x="219" y="524"/>
                </a:lnTo>
                <a:lnTo>
                  <a:pt x="215" y="525"/>
                </a:lnTo>
                <a:lnTo>
                  <a:pt x="210" y="528"/>
                </a:lnTo>
                <a:lnTo>
                  <a:pt x="205" y="531"/>
                </a:lnTo>
                <a:lnTo>
                  <a:pt x="203" y="535"/>
                </a:lnTo>
                <a:lnTo>
                  <a:pt x="200" y="540"/>
                </a:lnTo>
                <a:lnTo>
                  <a:pt x="197" y="546"/>
                </a:lnTo>
                <a:lnTo>
                  <a:pt x="197" y="552"/>
                </a:lnTo>
                <a:lnTo>
                  <a:pt x="197" y="552"/>
                </a:lnTo>
                <a:lnTo>
                  <a:pt x="197" y="557"/>
                </a:lnTo>
                <a:lnTo>
                  <a:pt x="200" y="563"/>
                </a:lnTo>
                <a:lnTo>
                  <a:pt x="203" y="567"/>
                </a:lnTo>
                <a:lnTo>
                  <a:pt x="205" y="571"/>
                </a:lnTo>
                <a:lnTo>
                  <a:pt x="210" y="575"/>
                </a:lnTo>
                <a:lnTo>
                  <a:pt x="215" y="578"/>
                </a:lnTo>
                <a:lnTo>
                  <a:pt x="219" y="579"/>
                </a:lnTo>
                <a:lnTo>
                  <a:pt x="226" y="579"/>
                </a:lnTo>
                <a:lnTo>
                  <a:pt x="480" y="579"/>
                </a:lnTo>
                <a:lnTo>
                  <a:pt x="480" y="579"/>
                </a:lnTo>
                <a:lnTo>
                  <a:pt x="485" y="579"/>
                </a:lnTo>
                <a:lnTo>
                  <a:pt x="491" y="578"/>
                </a:lnTo>
                <a:lnTo>
                  <a:pt x="495" y="575"/>
                </a:lnTo>
                <a:lnTo>
                  <a:pt x="499" y="571"/>
                </a:lnTo>
                <a:lnTo>
                  <a:pt x="503" y="567"/>
                </a:lnTo>
                <a:lnTo>
                  <a:pt x="506" y="563"/>
                </a:lnTo>
                <a:lnTo>
                  <a:pt x="507" y="557"/>
                </a:lnTo>
                <a:lnTo>
                  <a:pt x="507" y="552"/>
                </a:lnTo>
                <a:lnTo>
                  <a:pt x="507" y="552"/>
                </a:lnTo>
                <a:lnTo>
                  <a:pt x="507" y="546"/>
                </a:lnTo>
                <a:lnTo>
                  <a:pt x="506" y="540"/>
                </a:lnTo>
                <a:lnTo>
                  <a:pt x="503" y="535"/>
                </a:lnTo>
                <a:lnTo>
                  <a:pt x="499" y="531"/>
                </a:lnTo>
                <a:lnTo>
                  <a:pt x="495" y="528"/>
                </a:lnTo>
                <a:lnTo>
                  <a:pt x="491" y="525"/>
                </a:lnTo>
                <a:lnTo>
                  <a:pt x="485" y="524"/>
                </a:lnTo>
                <a:lnTo>
                  <a:pt x="480" y="522"/>
                </a:lnTo>
                <a:lnTo>
                  <a:pt x="421" y="522"/>
                </a:lnTo>
                <a:lnTo>
                  <a:pt x="421" y="496"/>
                </a:lnTo>
                <a:lnTo>
                  <a:pt x="667" y="496"/>
                </a:lnTo>
                <a:lnTo>
                  <a:pt x="667" y="496"/>
                </a:lnTo>
                <a:lnTo>
                  <a:pt x="675" y="495"/>
                </a:lnTo>
                <a:lnTo>
                  <a:pt x="682" y="493"/>
                </a:lnTo>
                <a:lnTo>
                  <a:pt x="689" y="489"/>
                </a:lnTo>
                <a:lnTo>
                  <a:pt x="694" y="485"/>
                </a:lnTo>
                <a:lnTo>
                  <a:pt x="698" y="480"/>
                </a:lnTo>
                <a:lnTo>
                  <a:pt x="701" y="473"/>
                </a:lnTo>
                <a:lnTo>
                  <a:pt x="704" y="466"/>
                </a:lnTo>
                <a:lnTo>
                  <a:pt x="705" y="457"/>
                </a:lnTo>
                <a:lnTo>
                  <a:pt x="705" y="38"/>
                </a:lnTo>
                <a:lnTo>
                  <a:pt x="705" y="38"/>
                </a:lnTo>
                <a:lnTo>
                  <a:pt x="704" y="29"/>
                </a:lnTo>
                <a:lnTo>
                  <a:pt x="701" y="22"/>
                </a:lnTo>
                <a:lnTo>
                  <a:pt x="698" y="17"/>
                </a:lnTo>
                <a:lnTo>
                  <a:pt x="694" y="11"/>
                </a:lnTo>
                <a:lnTo>
                  <a:pt x="689" y="6"/>
                </a:lnTo>
                <a:lnTo>
                  <a:pt x="682" y="3"/>
                </a:lnTo>
                <a:lnTo>
                  <a:pt x="675" y="0"/>
                </a:lnTo>
                <a:lnTo>
                  <a:pt x="667" y="0"/>
                </a:lnTo>
                <a:lnTo>
                  <a:pt x="667" y="0"/>
                </a:lnTo>
                <a:close/>
                <a:moveTo>
                  <a:pt x="673" y="464"/>
                </a:moveTo>
                <a:lnTo>
                  <a:pt x="31" y="464"/>
                </a:lnTo>
                <a:lnTo>
                  <a:pt x="31" y="32"/>
                </a:lnTo>
                <a:lnTo>
                  <a:pt x="673" y="32"/>
                </a:lnTo>
                <a:lnTo>
                  <a:pt x="673" y="464"/>
                </a:lnTo>
                <a:close/>
              </a:path>
            </a:pathLst>
          </a:custGeom>
          <a:solidFill>
            <a:schemeClr val="accent4"/>
          </a:solidFill>
          <a:ln>
            <a:noFill/>
          </a:ln>
        </p:spPr>
        <p:txBody>
          <a:bodyPr spcFirstLastPara="1" wrap="square" lIns="121920" tIns="60960" rIns="121920" bIns="60960" anchor="t" anchorCtr="0">
            <a:noAutofit/>
          </a:bodyPr>
          <a:lstStyle/>
          <a:p>
            <a:pPr>
              <a:buSzPts val="1167"/>
            </a:pPr>
            <a:endParaRPr sz="1867">
              <a:solidFill>
                <a:srgbClr val="333333"/>
              </a:solidFill>
            </a:endParaRPr>
          </a:p>
        </p:txBody>
      </p:sp>
      <p:sp>
        <p:nvSpPr>
          <p:cNvPr id="858" name="Google Shape;858;p60"/>
          <p:cNvSpPr txBox="1"/>
          <p:nvPr/>
        </p:nvSpPr>
        <p:spPr>
          <a:xfrm>
            <a:off x="2220400" y="2339640"/>
            <a:ext cx="680160" cy="557760"/>
          </a:xfrm>
          <a:prstGeom prst="rect">
            <a:avLst/>
          </a:prstGeom>
          <a:noFill/>
          <a:ln>
            <a:noFill/>
          </a:ln>
        </p:spPr>
        <p:txBody>
          <a:bodyPr spcFirstLastPara="1" wrap="square" lIns="146280" tIns="73120" rIns="146280" bIns="73120" anchor="t" anchorCtr="0">
            <a:noAutofit/>
          </a:bodyPr>
          <a:lstStyle/>
          <a:p>
            <a:pPr algn="ctr">
              <a:buSzPts val="833"/>
            </a:pPr>
            <a:r>
              <a:rPr lang="en-US" sz="1280" i="1"/>
              <a:t>VM 1</a:t>
            </a:r>
            <a:endParaRPr sz="1280"/>
          </a:p>
        </p:txBody>
      </p:sp>
      <p:cxnSp>
        <p:nvCxnSpPr>
          <p:cNvPr id="859" name="Google Shape;859;p60"/>
          <p:cNvCxnSpPr/>
          <p:nvPr/>
        </p:nvCxnSpPr>
        <p:spPr>
          <a:xfrm>
            <a:off x="585694" y="2964440"/>
            <a:ext cx="3779803" cy="0"/>
          </a:xfrm>
          <a:prstGeom prst="straightConnector1">
            <a:avLst/>
          </a:prstGeom>
          <a:noFill/>
          <a:ln w="38100" cap="flat" cmpd="sng">
            <a:solidFill>
              <a:schemeClr val="lt1"/>
            </a:solidFill>
            <a:prstDash val="solid"/>
            <a:round/>
            <a:headEnd type="none" w="sm" len="sm"/>
            <a:tailEnd type="none" w="sm" len="sm"/>
          </a:ln>
        </p:spPr>
      </p:cxnSp>
      <p:sp>
        <p:nvSpPr>
          <p:cNvPr id="860" name="Google Shape;860;p60"/>
          <p:cNvSpPr/>
          <p:nvPr/>
        </p:nvSpPr>
        <p:spPr>
          <a:xfrm>
            <a:off x="757631" y="2231889"/>
            <a:ext cx="976325" cy="614712"/>
          </a:xfrm>
          <a:prstGeom prst="roundRect">
            <a:avLst>
              <a:gd name="adj" fmla="val 16091"/>
            </a:avLst>
          </a:prstGeom>
          <a:solidFill>
            <a:srgbClr val="31EAFE"/>
          </a:solidFill>
          <a:ln>
            <a:noFill/>
          </a:ln>
        </p:spPr>
        <p:txBody>
          <a:bodyPr spcFirstLastPara="1" wrap="square" lIns="146280" tIns="73120" rIns="146280" bIns="73120" anchor="ctr" anchorCtr="0">
            <a:noAutofit/>
          </a:bodyPr>
          <a:lstStyle/>
          <a:p>
            <a:pPr algn="ctr">
              <a:buClr>
                <a:schemeClr val="dk1"/>
              </a:buClr>
              <a:buSzPts val="833"/>
            </a:pPr>
            <a:r>
              <a:rPr lang="en-US" sz="1333" dirty="0">
                <a:solidFill>
                  <a:schemeClr val="dk1"/>
                </a:solidFill>
              </a:rPr>
              <a:t>vRouter Agent</a:t>
            </a:r>
            <a:endParaRPr sz="3680" dirty="0"/>
          </a:p>
        </p:txBody>
      </p:sp>
      <p:sp>
        <p:nvSpPr>
          <p:cNvPr id="861" name="Google Shape;861;p60"/>
          <p:cNvSpPr/>
          <p:nvPr/>
        </p:nvSpPr>
        <p:spPr>
          <a:xfrm>
            <a:off x="2109959" y="2791841"/>
            <a:ext cx="1288627" cy="579003"/>
          </a:xfrm>
          <a:custGeom>
            <a:avLst/>
            <a:gdLst/>
            <a:ahLst/>
            <a:cxnLst/>
            <a:rect l="l" t="t" r="r" b="b"/>
            <a:pathLst>
              <a:path w="297999" h="377456" extrusionOk="0">
                <a:moveTo>
                  <a:pt x="297999" y="0"/>
                </a:moveTo>
                <a:lnTo>
                  <a:pt x="297999" y="373715"/>
                </a:lnTo>
                <a:lnTo>
                  <a:pt x="0" y="377456"/>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862" name="Google Shape;862;p60"/>
          <p:cNvSpPr/>
          <p:nvPr/>
        </p:nvSpPr>
        <p:spPr>
          <a:xfrm flipH="1">
            <a:off x="1202859" y="2848995"/>
            <a:ext cx="402365" cy="498224"/>
          </a:xfrm>
          <a:custGeom>
            <a:avLst/>
            <a:gdLst/>
            <a:ahLst/>
            <a:cxnLst/>
            <a:rect l="l" t="t" r="r" b="b"/>
            <a:pathLst>
              <a:path w="312260" h="494567" extrusionOk="0">
                <a:moveTo>
                  <a:pt x="309659" y="0"/>
                </a:moveTo>
                <a:lnTo>
                  <a:pt x="312260" y="494567"/>
                </a:lnTo>
                <a:lnTo>
                  <a:pt x="0" y="494329"/>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pic>
        <p:nvPicPr>
          <p:cNvPr id="863" name="Google Shape;863;p60" descr="Generic Router 2.png"/>
          <p:cNvPicPr preferRelativeResize="0"/>
          <p:nvPr/>
        </p:nvPicPr>
        <p:blipFill rotWithShape="1">
          <a:blip r:embed="rId3">
            <a:alphaModFix/>
          </a:blip>
          <a:srcRect/>
          <a:stretch/>
        </p:blipFill>
        <p:spPr>
          <a:xfrm>
            <a:off x="1605223" y="3088355"/>
            <a:ext cx="510886" cy="498368"/>
          </a:xfrm>
          <a:prstGeom prst="rect">
            <a:avLst/>
          </a:prstGeom>
          <a:noFill/>
          <a:ln>
            <a:noFill/>
          </a:ln>
        </p:spPr>
      </p:pic>
      <p:sp>
        <p:nvSpPr>
          <p:cNvPr id="864" name="Google Shape;864;p60"/>
          <p:cNvSpPr txBox="1"/>
          <p:nvPr/>
        </p:nvSpPr>
        <p:spPr>
          <a:xfrm>
            <a:off x="3195667" y="2350973"/>
            <a:ext cx="680160" cy="557760"/>
          </a:xfrm>
          <a:prstGeom prst="rect">
            <a:avLst/>
          </a:prstGeom>
          <a:noFill/>
          <a:ln>
            <a:noFill/>
          </a:ln>
        </p:spPr>
        <p:txBody>
          <a:bodyPr spcFirstLastPara="1" wrap="square" lIns="146280" tIns="73120" rIns="146280" bIns="73120" anchor="t" anchorCtr="0">
            <a:noAutofit/>
          </a:bodyPr>
          <a:lstStyle/>
          <a:p>
            <a:pPr algn="ctr">
              <a:buSzPts val="833"/>
            </a:pPr>
            <a:r>
              <a:rPr lang="en-US" sz="1280" i="1"/>
              <a:t>VM 2</a:t>
            </a:r>
            <a:endParaRPr sz="1280"/>
          </a:p>
        </p:txBody>
      </p:sp>
      <p:sp>
        <p:nvSpPr>
          <p:cNvPr id="865" name="Google Shape;865;p60"/>
          <p:cNvSpPr/>
          <p:nvPr/>
        </p:nvSpPr>
        <p:spPr>
          <a:xfrm>
            <a:off x="2114657" y="2787963"/>
            <a:ext cx="415563" cy="498224"/>
          </a:xfrm>
          <a:custGeom>
            <a:avLst/>
            <a:gdLst/>
            <a:ahLst/>
            <a:cxnLst/>
            <a:rect l="l" t="t" r="r" b="b"/>
            <a:pathLst>
              <a:path w="312260" h="494567" extrusionOk="0">
                <a:moveTo>
                  <a:pt x="309659" y="0"/>
                </a:moveTo>
                <a:lnTo>
                  <a:pt x="312260" y="494567"/>
                </a:lnTo>
                <a:lnTo>
                  <a:pt x="0" y="494329"/>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866" name="Google Shape;866;p60"/>
          <p:cNvSpPr/>
          <p:nvPr/>
        </p:nvSpPr>
        <p:spPr>
          <a:xfrm>
            <a:off x="2687346" y="3603871"/>
            <a:ext cx="1086115" cy="520683"/>
          </a:xfrm>
          <a:custGeom>
            <a:avLst/>
            <a:gdLst/>
            <a:ahLst/>
            <a:cxnLst/>
            <a:rect l="l" t="t" r="r" b="b"/>
            <a:pathLst>
              <a:path w="957431" h="545464" extrusionOk="0">
                <a:moveTo>
                  <a:pt x="0" y="0"/>
                </a:moveTo>
                <a:lnTo>
                  <a:pt x="957431" y="0"/>
                </a:lnTo>
                <a:lnTo>
                  <a:pt x="957431" y="436656"/>
                </a:lnTo>
                <a:lnTo>
                  <a:pt x="298039" y="436656"/>
                </a:lnTo>
                <a:cubicBezTo>
                  <a:pt x="296981" y="472925"/>
                  <a:pt x="299097" y="509195"/>
                  <a:pt x="298039" y="545464"/>
                </a:cubicBezTo>
                <a:lnTo>
                  <a:pt x="0" y="544232"/>
                </a:lnTo>
                <a:lnTo>
                  <a:pt x="0" y="0"/>
                </a:lnTo>
                <a:close/>
              </a:path>
            </a:pathLst>
          </a:custGeom>
          <a:solidFill>
            <a:srgbClr val="BAF8FF"/>
          </a:solidFill>
          <a:ln w="28575" cap="flat" cmpd="sng">
            <a:solidFill>
              <a:srgbClr val="75F2FF"/>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867" name="Google Shape;867;p60"/>
          <p:cNvSpPr/>
          <p:nvPr/>
        </p:nvSpPr>
        <p:spPr>
          <a:xfrm>
            <a:off x="7669769" y="2049386"/>
            <a:ext cx="4422421" cy="1649715"/>
          </a:xfrm>
          <a:prstGeom prst="roundRect">
            <a:avLst>
              <a:gd name="adj" fmla="val 8923"/>
            </a:avLst>
          </a:prstGeom>
          <a:solidFill>
            <a:srgbClr val="BAF8FF"/>
          </a:solidFill>
          <a:ln>
            <a:noFill/>
          </a:ln>
        </p:spPr>
        <p:txBody>
          <a:bodyPr spcFirstLastPara="1" wrap="square" lIns="146280" tIns="73120" rIns="146280" bIns="73120" anchor="ctr" anchorCtr="0">
            <a:noAutofit/>
          </a:bodyPr>
          <a:lstStyle/>
          <a:p>
            <a:pPr algn="ctr">
              <a:buSzPts val="833"/>
            </a:pPr>
            <a:endParaRPr sz="1333">
              <a:solidFill>
                <a:schemeClr val="dk1"/>
              </a:solidFill>
            </a:endParaRPr>
          </a:p>
        </p:txBody>
      </p:sp>
      <p:sp>
        <p:nvSpPr>
          <p:cNvPr id="868" name="Google Shape;868;p60"/>
          <p:cNvSpPr txBox="1"/>
          <p:nvPr/>
        </p:nvSpPr>
        <p:spPr>
          <a:xfrm>
            <a:off x="11501325" y="2166200"/>
            <a:ext cx="590864" cy="435094"/>
          </a:xfrm>
          <a:prstGeom prst="rect">
            <a:avLst/>
          </a:prstGeom>
          <a:noFill/>
          <a:ln>
            <a:noFill/>
          </a:ln>
        </p:spPr>
        <p:txBody>
          <a:bodyPr spcFirstLastPara="1" wrap="square" lIns="146280" tIns="73120" rIns="146280" bIns="73120" anchor="t" anchorCtr="0">
            <a:noAutofit/>
          </a:bodyPr>
          <a:lstStyle/>
          <a:p>
            <a:pPr>
              <a:buSzPts val="1167"/>
            </a:pPr>
            <a:r>
              <a:rPr lang="en-US" sz="1867"/>
              <a:t>…</a:t>
            </a:r>
            <a:endParaRPr sz="1867"/>
          </a:p>
        </p:txBody>
      </p:sp>
      <p:sp>
        <p:nvSpPr>
          <p:cNvPr id="869" name="Google Shape;869;p60"/>
          <p:cNvSpPr/>
          <p:nvPr/>
        </p:nvSpPr>
        <p:spPr>
          <a:xfrm>
            <a:off x="9908127" y="2288226"/>
            <a:ext cx="653806" cy="504166"/>
          </a:xfrm>
          <a:custGeom>
            <a:avLst/>
            <a:gdLst/>
            <a:ahLst/>
            <a:cxnLst/>
            <a:rect l="l" t="t" r="r" b="b"/>
            <a:pathLst>
              <a:path w="705" h="579" extrusionOk="0">
                <a:moveTo>
                  <a:pt x="667" y="0"/>
                </a:moveTo>
                <a:lnTo>
                  <a:pt x="38" y="0"/>
                </a:lnTo>
                <a:lnTo>
                  <a:pt x="38" y="0"/>
                </a:lnTo>
                <a:lnTo>
                  <a:pt x="31" y="0"/>
                </a:lnTo>
                <a:lnTo>
                  <a:pt x="24" y="3"/>
                </a:lnTo>
                <a:lnTo>
                  <a:pt x="17" y="6"/>
                </a:lnTo>
                <a:lnTo>
                  <a:pt x="12" y="11"/>
                </a:lnTo>
                <a:lnTo>
                  <a:pt x="7" y="17"/>
                </a:lnTo>
                <a:lnTo>
                  <a:pt x="3" y="22"/>
                </a:lnTo>
                <a:lnTo>
                  <a:pt x="0" y="29"/>
                </a:lnTo>
                <a:lnTo>
                  <a:pt x="0" y="38"/>
                </a:lnTo>
                <a:lnTo>
                  <a:pt x="0" y="457"/>
                </a:lnTo>
                <a:lnTo>
                  <a:pt x="0" y="457"/>
                </a:lnTo>
                <a:lnTo>
                  <a:pt x="0" y="466"/>
                </a:lnTo>
                <a:lnTo>
                  <a:pt x="3" y="473"/>
                </a:lnTo>
                <a:lnTo>
                  <a:pt x="7" y="480"/>
                </a:lnTo>
                <a:lnTo>
                  <a:pt x="12" y="485"/>
                </a:lnTo>
                <a:lnTo>
                  <a:pt x="17" y="489"/>
                </a:lnTo>
                <a:lnTo>
                  <a:pt x="24" y="493"/>
                </a:lnTo>
                <a:lnTo>
                  <a:pt x="31" y="495"/>
                </a:lnTo>
                <a:lnTo>
                  <a:pt x="38" y="496"/>
                </a:lnTo>
                <a:lnTo>
                  <a:pt x="279" y="496"/>
                </a:lnTo>
                <a:lnTo>
                  <a:pt x="279" y="522"/>
                </a:lnTo>
                <a:lnTo>
                  <a:pt x="226" y="522"/>
                </a:lnTo>
                <a:lnTo>
                  <a:pt x="226" y="522"/>
                </a:lnTo>
                <a:lnTo>
                  <a:pt x="219" y="524"/>
                </a:lnTo>
                <a:lnTo>
                  <a:pt x="215" y="525"/>
                </a:lnTo>
                <a:lnTo>
                  <a:pt x="210" y="528"/>
                </a:lnTo>
                <a:lnTo>
                  <a:pt x="205" y="531"/>
                </a:lnTo>
                <a:lnTo>
                  <a:pt x="203" y="535"/>
                </a:lnTo>
                <a:lnTo>
                  <a:pt x="200" y="540"/>
                </a:lnTo>
                <a:lnTo>
                  <a:pt x="197" y="546"/>
                </a:lnTo>
                <a:lnTo>
                  <a:pt x="197" y="552"/>
                </a:lnTo>
                <a:lnTo>
                  <a:pt x="197" y="552"/>
                </a:lnTo>
                <a:lnTo>
                  <a:pt x="197" y="557"/>
                </a:lnTo>
                <a:lnTo>
                  <a:pt x="200" y="563"/>
                </a:lnTo>
                <a:lnTo>
                  <a:pt x="203" y="567"/>
                </a:lnTo>
                <a:lnTo>
                  <a:pt x="205" y="571"/>
                </a:lnTo>
                <a:lnTo>
                  <a:pt x="210" y="575"/>
                </a:lnTo>
                <a:lnTo>
                  <a:pt x="215" y="578"/>
                </a:lnTo>
                <a:lnTo>
                  <a:pt x="219" y="579"/>
                </a:lnTo>
                <a:lnTo>
                  <a:pt x="226" y="579"/>
                </a:lnTo>
                <a:lnTo>
                  <a:pt x="480" y="579"/>
                </a:lnTo>
                <a:lnTo>
                  <a:pt x="480" y="579"/>
                </a:lnTo>
                <a:lnTo>
                  <a:pt x="485" y="579"/>
                </a:lnTo>
                <a:lnTo>
                  <a:pt x="491" y="578"/>
                </a:lnTo>
                <a:lnTo>
                  <a:pt x="495" y="575"/>
                </a:lnTo>
                <a:lnTo>
                  <a:pt x="499" y="571"/>
                </a:lnTo>
                <a:lnTo>
                  <a:pt x="503" y="567"/>
                </a:lnTo>
                <a:lnTo>
                  <a:pt x="506" y="563"/>
                </a:lnTo>
                <a:lnTo>
                  <a:pt x="507" y="557"/>
                </a:lnTo>
                <a:lnTo>
                  <a:pt x="507" y="552"/>
                </a:lnTo>
                <a:lnTo>
                  <a:pt x="507" y="552"/>
                </a:lnTo>
                <a:lnTo>
                  <a:pt x="507" y="546"/>
                </a:lnTo>
                <a:lnTo>
                  <a:pt x="506" y="540"/>
                </a:lnTo>
                <a:lnTo>
                  <a:pt x="503" y="535"/>
                </a:lnTo>
                <a:lnTo>
                  <a:pt x="499" y="531"/>
                </a:lnTo>
                <a:lnTo>
                  <a:pt x="495" y="528"/>
                </a:lnTo>
                <a:lnTo>
                  <a:pt x="491" y="525"/>
                </a:lnTo>
                <a:lnTo>
                  <a:pt x="485" y="524"/>
                </a:lnTo>
                <a:lnTo>
                  <a:pt x="480" y="522"/>
                </a:lnTo>
                <a:lnTo>
                  <a:pt x="421" y="522"/>
                </a:lnTo>
                <a:lnTo>
                  <a:pt x="421" y="496"/>
                </a:lnTo>
                <a:lnTo>
                  <a:pt x="667" y="496"/>
                </a:lnTo>
                <a:lnTo>
                  <a:pt x="667" y="496"/>
                </a:lnTo>
                <a:lnTo>
                  <a:pt x="675" y="495"/>
                </a:lnTo>
                <a:lnTo>
                  <a:pt x="682" y="493"/>
                </a:lnTo>
                <a:lnTo>
                  <a:pt x="689" y="489"/>
                </a:lnTo>
                <a:lnTo>
                  <a:pt x="694" y="485"/>
                </a:lnTo>
                <a:lnTo>
                  <a:pt x="698" y="480"/>
                </a:lnTo>
                <a:lnTo>
                  <a:pt x="701" y="473"/>
                </a:lnTo>
                <a:lnTo>
                  <a:pt x="704" y="466"/>
                </a:lnTo>
                <a:lnTo>
                  <a:pt x="705" y="457"/>
                </a:lnTo>
                <a:lnTo>
                  <a:pt x="705" y="38"/>
                </a:lnTo>
                <a:lnTo>
                  <a:pt x="705" y="38"/>
                </a:lnTo>
                <a:lnTo>
                  <a:pt x="704" y="29"/>
                </a:lnTo>
                <a:lnTo>
                  <a:pt x="701" y="22"/>
                </a:lnTo>
                <a:lnTo>
                  <a:pt x="698" y="17"/>
                </a:lnTo>
                <a:lnTo>
                  <a:pt x="694" y="11"/>
                </a:lnTo>
                <a:lnTo>
                  <a:pt x="689" y="6"/>
                </a:lnTo>
                <a:lnTo>
                  <a:pt x="682" y="3"/>
                </a:lnTo>
                <a:lnTo>
                  <a:pt x="675" y="0"/>
                </a:lnTo>
                <a:lnTo>
                  <a:pt x="667" y="0"/>
                </a:lnTo>
                <a:lnTo>
                  <a:pt x="667" y="0"/>
                </a:lnTo>
                <a:close/>
                <a:moveTo>
                  <a:pt x="673" y="464"/>
                </a:moveTo>
                <a:lnTo>
                  <a:pt x="31" y="464"/>
                </a:lnTo>
                <a:lnTo>
                  <a:pt x="31" y="32"/>
                </a:lnTo>
                <a:lnTo>
                  <a:pt x="673" y="32"/>
                </a:lnTo>
                <a:lnTo>
                  <a:pt x="673" y="464"/>
                </a:lnTo>
                <a:close/>
              </a:path>
            </a:pathLst>
          </a:custGeom>
          <a:solidFill>
            <a:schemeClr val="accent1"/>
          </a:solidFill>
          <a:ln>
            <a:noFill/>
          </a:ln>
        </p:spPr>
        <p:txBody>
          <a:bodyPr spcFirstLastPara="1" wrap="square" lIns="121920" tIns="60960" rIns="121920" bIns="60960" anchor="t" anchorCtr="0">
            <a:noAutofit/>
          </a:bodyPr>
          <a:lstStyle/>
          <a:p>
            <a:pPr>
              <a:buSzPts val="1167"/>
            </a:pPr>
            <a:endParaRPr sz="1867">
              <a:solidFill>
                <a:srgbClr val="333333"/>
              </a:solidFill>
            </a:endParaRPr>
          </a:p>
        </p:txBody>
      </p:sp>
      <p:sp>
        <p:nvSpPr>
          <p:cNvPr id="870" name="Google Shape;870;p60"/>
          <p:cNvSpPr/>
          <p:nvPr/>
        </p:nvSpPr>
        <p:spPr>
          <a:xfrm>
            <a:off x="10838227" y="2282767"/>
            <a:ext cx="653806" cy="504166"/>
          </a:xfrm>
          <a:custGeom>
            <a:avLst/>
            <a:gdLst/>
            <a:ahLst/>
            <a:cxnLst/>
            <a:rect l="l" t="t" r="r" b="b"/>
            <a:pathLst>
              <a:path w="705" h="579" extrusionOk="0">
                <a:moveTo>
                  <a:pt x="667" y="0"/>
                </a:moveTo>
                <a:lnTo>
                  <a:pt x="38" y="0"/>
                </a:lnTo>
                <a:lnTo>
                  <a:pt x="38" y="0"/>
                </a:lnTo>
                <a:lnTo>
                  <a:pt x="31" y="0"/>
                </a:lnTo>
                <a:lnTo>
                  <a:pt x="24" y="3"/>
                </a:lnTo>
                <a:lnTo>
                  <a:pt x="17" y="6"/>
                </a:lnTo>
                <a:lnTo>
                  <a:pt x="12" y="11"/>
                </a:lnTo>
                <a:lnTo>
                  <a:pt x="7" y="17"/>
                </a:lnTo>
                <a:lnTo>
                  <a:pt x="3" y="22"/>
                </a:lnTo>
                <a:lnTo>
                  <a:pt x="0" y="29"/>
                </a:lnTo>
                <a:lnTo>
                  <a:pt x="0" y="38"/>
                </a:lnTo>
                <a:lnTo>
                  <a:pt x="0" y="457"/>
                </a:lnTo>
                <a:lnTo>
                  <a:pt x="0" y="457"/>
                </a:lnTo>
                <a:lnTo>
                  <a:pt x="0" y="466"/>
                </a:lnTo>
                <a:lnTo>
                  <a:pt x="3" y="473"/>
                </a:lnTo>
                <a:lnTo>
                  <a:pt x="7" y="480"/>
                </a:lnTo>
                <a:lnTo>
                  <a:pt x="12" y="485"/>
                </a:lnTo>
                <a:lnTo>
                  <a:pt x="17" y="489"/>
                </a:lnTo>
                <a:lnTo>
                  <a:pt x="24" y="493"/>
                </a:lnTo>
                <a:lnTo>
                  <a:pt x="31" y="495"/>
                </a:lnTo>
                <a:lnTo>
                  <a:pt x="38" y="496"/>
                </a:lnTo>
                <a:lnTo>
                  <a:pt x="279" y="496"/>
                </a:lnTo>
                <a:lnTo>
                  <a:pt x="279" y="522"/>
                </a:lnTo>
                <a:lnTo>
                  <a:pt x="226" y="522"/>
                </a:lnTo>
                <a:lnTo>
                  <a:pt x="226" y="522"/>
                </a:lnTo>
                <a:lnTo>
                  <a:pt x="219" y="524"/>
                </a:lnTo>
                <a:lnTo>
                  <a:pt x="215" y="525"/>
                </a:lnTo>
                <a:lnTo>
                  <a:pt x="210" y="528"/>
                </a:lnTo>
                <a:lnTo>
                  <a:pt x="205" y="531"/>
                </a:lnTo>
                <a:lnTo>
                  <a:pt x="203" y="535"/>
                </a:lnTo>
                <a:lnTo>
                  <a:pt x="200" y="540"/>
                </a:lnTo>
                <a:lnTo>
                  <a:pt x="197" y="546"/>
                </a:lnTo>
                <a:lnTo>
                  <a:pt x="197" y="552"/>
                </a:lnTo>
                <a:lnTo>
                  <a:pt x="197" y="552"/>
                </a:lnTo>
                <a:lnTo>
                  <a:pt x="197" y="557"/>
                </a:lnTo>
                <a:lnTo>
                  <a:pt x="200" y="563"/>
                </a:lnTo>
                <a:lnTo>
                  <a:pt x="203" y="567"/>
                </a:lnTo>
                <a:lnTo>
                  <a:pt x="205" y="571"/>
                </a:lnTo>
                <a:lnTo>
                  <a:pt x="210" y="575"/>
                </a:lnTo>
                <a:lnTo>
                  <a:pt x="215" y="578"/>
                </a:lnTo>
                <a:lnTo>
                  <a:pt x="219" y="579"/>
                </a:lnTo>
                <a:lnTo>
                  <a:pt x="226" y="579"/>
                </a:lnTo>
                <a:lnTo>
                  <a:pt x="480" y="579"/>
                </a:lnTo>
                <a:lnTo>
                  <a:pt x="480" y="579"/>
                </a:lnTo>
                <a:lnTo>
                  <a:pt x="485" y="579"/>
                </a:lnTo>
                <a:lnTo>
                  <a:pt x="491" y="578"/>
                </a:lnTo>
                <a:lnTo>
                  <a:pt x="495" y="575"/>
                </a:lnTo>
                <a:lnTo>
                  <a:pt x="499" y="571"/>
                </a:lnTo>
                <a:lnTo>
                  <a:pt x="503" y="567"/>
                </a:lnTo>
                <a:lnTo>
                  <a:pt x="506" y="563"/>
                </a:lnTo>
                <a:lnTo>
                  <a:pt x="507" y="557"/>
                </a:lnTo>
                <a:lnTo>
                  <a:pt x="507" y="552"/>
                </a:lnTo>
                <a:lnTo>
                  <a:pt x="507" y="552"/>
                </a:lnTo>
                <a:lnTo>
                  <a:pt x="507" y="546"/>
                </a:lnTo>
                <a:lnTo>
                  <a:pt x="506" y="540"/>
                </a:lnTo>
                <a:lnTo>
                  <a:pt x="503" y="535"/>
                </a:lnTo>
                <a:lnTo>
                  <a:pt x="499" y="531"/>
                </a:lnTo>
                <a:lnTo>
                  <a:pt x="495" y="528"/>
                </a:lnTo>
                <a:lnTo>
                  <a:pt x="491" y="525"/>
                </a:lnTo>
                <a:lnTo>
                  <a:pt x="485" y="524"/>
                </a:lnTo>
                <a:lnTo>
                  <a:pt x="480" y="522"/>
                </a:lnTo>
                <a:lnTo>
                  <a:pt x="421" y="522"/>
                </a:lnTo>
                <a:lnTo>
                  <a:pt x="421" y="496"/>
                </a:lnTo>
                <a:lnTo>
                  <a:pt x="667" y="496"/>
                </a:lnTo>
                <a:lnTo>
                  <a:pt x="667" y="496"/>
                </a:lnTo>
                <a:lnTo>
                  <a:pt x="675" y="495"/>
                </a:lnTo>
                <a:lnTo>
                  <a:pt x="682" y="493"/>
                </a:lnTo>
                <a:lnTo>
                  <a:pt x="689" y="489"/>
                </a:lnTo>
                <a:lnTo>
                  <a:pt x="694" y="485"/>
                </a:lnTo>
                <a:lnTo>
                  <a:pt x="698" y="480"/>
                </a:lnTo>
                <a:lnTo>
                  <a:pt x="701" y="473"/>
                </a:lnTo>
                <a:lnTo>
                  <a:pt x="704" y="466"/>
                </a:lnTo>
                <a:lnTo>
                  <a:pt x="705" y="457"/>
                </a:lnTo>
                <a:lnTo>
                  <a:pt x="705" y="38"/>
                </a:lnTo>
                <a:lnTo>
                  <a:pt x="705" y="38"/>
                </a:lnTo>
                <a:lnTo>
                  <a:pt x="704" y="29"/>
                </a:lnTo>
                <a:lnTo>
                  <a:pt x="701" y="22"/>
                </a:lnTo>
                <a:lnTo>
                  <a:pt x="698" y="17"/>
                </a:lnTo>
                <a:lnTo>
                  <a:pt x="694" y="11"/>
                </a:lnTo>
                <a:lnTo>
                  <a:pt x="689" y="6"/>
                </a:lnTo>
                <a:lnTo>
                  <a:pt x="682" y="3"/>
                </a:lnTo>
                <a:lnTo>
                  <a:pt x="675" y="0"/>
                </a:lnTo>
                <a:lnTo>
                  <a:pt x="667" y="0"/>
                </a:lnTo>
                <a:lnTo>
                  <a:pt x="667" y="0"/>
                </a:lnTo>
                <a:close/>
                <a:moveTo>
                  <a:pt x="673" y="464"/>
                </a:moveTo>
                <a:lnTo>
                  <a:pt x="31" y="464"/>
                </a:lnTo>
                <a:lnTo>
                  <a:pt x="31" y="32"/>
                </a:lnTo>
                <a:lnTo>
                  <a:pt x="673" y="32"/>
                </a:lnTo>
                <a:lnTo>
                  <a:pt x="673" y="464"/>
                </a:lnTo>
                <a:close/>
              </a:path>
            </a:pathLst>
          </a:custGeom>
          <a:solidFill>
            <a:schemeClr val="accent4"/>
          </a:solidFill>
          <a:ln>
            <a:noFill/>
          </a:ln>
        </p:spPr>
        <p:txBody>
          <a:bodyPr spcFirstLastPara="1" wrap="square" lIns="121920" tIns="60960" rIns="121920" bIns="60960" anchor="t" anchorCtr="0">
            <a:noAutofit/>
          </a:bodyPr>
          <a:lstStyle/>
          <a:p>
            <a:pPr>
              <a:buSzPts val="1167"/>
            </a:pPr>
            <a:endParaRPr sz="1867">
              <a:solidFill>
                <a:srgbClr val="333333"/>
              </a:solidFill>
            </a:endParaRPr>
          </a:p>
        </p:txBody>
      </p:sp>
      <p:sp>
        <p:nvSpPr>
          <p:cNvPr id="871" name="Google Shape;871;p60"/>
          <p:cNvSpPr txBox="1"/>
          <p:nvPr/>
        </p:nvSpPr>
        <p:spPr>
          <a:xfrm>
            <a:off x="9792160" y="2338960"/>
            <a:ext cx="713760" cy="557760"/>
          </a:xfrm>
          <a:prstGeom prst="rect">
            <a:avLst/>
          </a:prstGeom>
          <a:noFill/>
          <a:ln>
            <a:noFill/>
          </a:ln>
        </p:spPr>
        <p:txBody>
          <a:bodyPr spcFirstLastPara="1" wrap="square" lIns="146280" tIns="73120" rIns="146280" bIns="73120" anchor="t" anchorCtr="0">
            <a:noAutofit/>
          </a:bodyPr>
          <a:lstStyle/>
          <a:p>
            <a:pPr algn="ctr">
              <a:buSzPts val="833"/>
            </a:pPr>
            <a:r>
              <a:rPr lang="en-US" sz="1333" i="1"/>
              <a:t>VM 1</a:t>
            </a:r>
            <a:endParaRPr sz="3680"/>
          </a:p>
        </p:txBody>
      </p:sp>
      <p:cxnSp>
        <p:nvCxnSpPr>
          <p:cNvPr id="872" name="Google Shape;872;p60"/>
          <p:cNvCxnSpPr/>
          <p:nvPr/>
        </p:nvCxnSpPr>
        <p:spPr>
          <a:xfrm>
            <a:off x="7711358" y="3353827"/>
            <a:ext cx="4326605" cy="0"/>
          </a:xfrm>
          <a:prstGeom prst="straightConnector1">
            <a:avLst/>
          </a:prstGeom>
          <a:noFill/>
          <a:ln w="38100" cap="flat" cmpd="sng">
            <a:solidFill>
              <a:schemeClr val="lt1"/>
            </a:solidFill>
            <a:prstDash val="solid"/>
            <a:round/>
            <a:headEnd type="none" w="sm" len="sm"/>
            <a:tailEnd type="none" w="sm" len="sm"/>
          </a:ln>
        </p:spPr>
      </p:cxnSp>
      <p:sp>
        <p:nvSpPr>
          <p:cNvPr id="873" name="Google Shape;873;p60"/>
          <p:cNvSpPr/>
          <p:nvPr/>
        </p:nvSpPr>
        <p:spPr>
          <a:xfrm>
            <a:off x="7841704" y="2231231"/>
            <a:ext cx="1034118" cy="614712"/>
          </a:xfrm>
          <a:prstGeom prst="roundRect">
            <a:avLst>
              <a:gd name="adj" fmla="val 16091"/>
            </a:avLst>
          </a:prstGeom>
          <a:solidFill>
            <a:srgbClr val="31EAFE"/>
          </a:solidFill>
          <a:ln>
            <a:noFill/>
          </a:ln>
        </p:spPr>
        <p:txBody>
          <a:bodyPr spcFirstLastPara="1" wrap="square" lIns="146280" tIns="73120" rIns="146280" bIns="73120" anchor="ctr" anchorCtr="0">
            <a:noAutofit/>
          </a:bodyPr>
          <a:lstStyle/>
          <a:p>
            <a:pPr algn="ctr">
              <a:buClr>
                <a:schemeClr val="dk1"/>
              </a:buClr>
              <a:buSzPts val="833"/>
            </a:pPr>
            <a:r>
              <a:rPr lang="en-US" sz="1333" dirty="0">
                <a:solidFill>
                  <a:schemeClr val="dk1"/>
                </a:solidFill>
              </a:rPr>
              <a:t>vRouter Agent</a:t>
            </a:r>
            <a:endParaRPr sz="3680" dirty="0"/>
          </a:p>
        </p:txBody>
      </p:sp>
      <p:sp>
        <p:nvSpPr>
          <p:cNvPr id="874" name="Google Shape;874;p60"/>
          <p:cNvSpPr/>
          <p:nvPr/>
        </p:nvSpPr>
        <p:spPr>
          <a:xfrm>
            <a:off x="9245315" y="2791186"/>
            <a:ext cx="1932475" cy="379904"/>
          </a:xfrm>
          <a:custGeom>
            <a:avLst/>
            <a:gdLst/>
            <a:ahLst/>
            <a:cxnLst/>
            <a:rect l="l" t="t" r="r" b="b"/>
            <a:pathLst>
              <a:path w="297999" h="377456" extrusionOk="0">
                <a:moveTo>
                  <a:pt x="297999" y="0"/>
                </a:moveTo>
                <a:lnTo>
                  <a:pt x="297999" y="373715"/>
                </a:lnTo>
                <a:lnTo>
                  <a:pt x="0" y="377456"/>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875" name="Google Shape;875;p60"/>
          <p:cNvSpPr/>
          <p:nvPr/>
        </p:nvSpPr>
        <p:spPr>
          <a:xfrm flipH="1">
            <a:off x="8286930" y="2848340"/>
            <a:ext cx="949272" cy="291893"/>
          </a:xfrm>
          <a:custGeom>
            <a:avLst/>
            <a:gdLst/>
            <a:ahLst/>
            <a:cxnLst/>
            <a:rect l="l" t="t" r="r" b="b"/>
            <a:pathLst>
              <a:path w="312260" h="494567" extrusionOk="0">
                <a:moveTo>
                  <a:pt x="309659" y="0"/>
                </a:moveTo>
                <a:lnTo>
                  <a:pt x="312260" y="494567"/>
                </a:lnTo>
                <a:lnTo>
                  <a:pt x="0" y="494329"/>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876" name="Google Shape;876;p60"/>
          <p:cNvSpPr txBox="1"/>
          <p:nvPr/>
        </p:nvSpPr>
        <p:spPr>
          <a:xfrm>
            <a:off x="10815531" y="2350294"/>
            <a:ext cx="713760" cy="557760"/>
          </a:xfrm>
          <a:prstGeom prst="rect">
            <a:avLst/>
          </a:prstGeom>
          <a:noFill/>
          <a:ln>
            <a:noFill/>
          </a:ln>
        </p:spPr>
        <p:txBody>
          <a:bodyPr spcFirstLastPara="1" wrap="square" lIns="146280" tIns="73120" rIns="146280" bIns="73120" anchor="t" anchorCtr="0">
            <a:noAutofit/>
          </a:bodyPr>
          <a:lstStyle/>
          <a:p>
            <a:pPr algn="ctr">
              <a:buSzPts val="833"/>
            </a:pPr>
            <a:r>
              <a:rPr lang="en-US" sz="1333" i="1"/>
              <a:t>VM 2</a:t>
            </a:r>
            <a:endParaRPr sz="3680"/>
          </a:p>
        </p:txBody>
      </p:sp>
      <p:sp>
        <p:nvSpPr>
          <p:cNvPr id="877" name="Google Shape;877;p60"/>
          <p:cNvSpPr/>
          <p:nvPr/>
        </p:nvSpPr>
        <p:spPr>
          <a:xfrm>
            <a:off x="9236203" y="2787310"/>
            <a:ext cx="993904" cy="278080"/>
          </a:xfrm>
          <a:custGeom>
            <a:avLst/>
            <a:gdLst/>
            <a:ahLst/>
            <a:cxnLst/>
            <a:rect l="l" t="t" r="r" b="b"/>
            <a:pathLst>
              <a:path w="309778" h="499064" extrusionOk="0">
                <a:moveTo>
                  <a:pt x="309659" y="0"/>
                </a:moveTo>
                <a:cubicBezTo>
                  <a:pt x="310086" y="164856"/>
                  <a:pt x="309195" y="334208"/>
                  <a:pt x="309622" y="499064"/>
                </a:cubicBezTo>
                <a:lnTo>
                  <a:pt x="0" y="494329"/>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878" name="Google Shape;878;p60"/>
          <p:cNvSpPr/>
          <p:nvPr/>
        </p:nvSpPr>
        <p:spPr>
          <a:xfrm>
            <a:off x="9763144" y="3628713"/>
            <a:ext cx="1086115" cy="520683"/>
          </a:xfrm>
          <a:custGeom>
            <a:avLst/>
            <a:gdLst/>
            <a:ahLst/>
            <a:cxnLst/>
            <a:rect l="l" t="t" r="r" b="b"/>
            <a:pathLst>
              <a:path w="957431" h="545464" extrusionOk="0">
                <a:moveTo>
                  <a:pt x="0" y="0"/>
                </a:moveTo>
                <a:lnTo>
                  <a:pt x="957431" y="0"/>
                </a:lnTo>
                <a:lnTo>
                  <a:pt x="957431" y="436656"/>
                </a:lnTo>
                <a:lnTo>
                  <a:pt x="298039" y="436656"/>
                </a:lnTo>
                <a:cubicBezTo>
                  <a:pt x="296981" y="472925"/>
                  <a:pt x="299097" y="509195"/>
                  <a:pt x="298039" y="545464"/>
                </a:cubicBezTo>
                <a:lnTo>
                  <a:pt x="0" y="544232"/>
                </a:lnTo>
                <a:lnTo>
                  <a:pt x="0" y="0"/>
                </a:lnTo>
                <a:close/>
              </a:path>
            </a:pathLst>
          </a:custGeom>
          <a:solidFill>
            <a:srgbClr val="BAF8FF"/>
          </a:solidFill>
          <a:ln w="28575" cap="flat" cmpd="sng">
            <a:solidFill>
              <a:srgbClr val="75F2FF"/>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879" name="Google Shape;879;p60"/>
          <p:cNvSpPr/>
          <p:nvPr/>
        </p:nvSpPr>
        <p:spPr>
          <a:xfrm>
            <a:off x="7871182" y="5232400"/>
            <a:ext cx="3803710" cy="1649715"/>
          </a:xfrm>
          <a:prstGeom prst="roundRect">
            <a:avLst>
              <a:gd name="adj" fmla="val 8923"/>
            </a:avLst>
          </a:prstGeom>
          <a:solidFill>
            <a:srgbClr val="A4C2F4"/>
          </a:solidFill>
          <a:ln>
            <a:noFill/>
          </a:ln>
        </p:spPr>
        <p:txBody>
          <a:bodyPr spcFirstLastPara="1" wrap="square" lIns="146280" tIns="73120" rIns="146280" bIns="73120" anchor="ctr" anchorCtr="0">
            <a:noAutofit/>
          </a:bodyPr>
          <a:lstStyle/>
          <a:p>
            <a:pPr algn="ctr">
              <a:buSzPts val="833"/>
            </a:pPr>
            <a:endParaRPr sz="1333">
              <a:solidFill>
                <a:schemeClr val="dk1"/>
              </a:solidFill>
            </a:endParaRPr>
          </a:p>
        </p:txBody>
      </p:sp>
      <p:sp>
        <p:nvSpPr>
          <p:cNvPr id="880" name="Google Shape;880;p60"/>
          <p:cNvSpPr txBox="1"/>
          <p:nvPr/>
        </p:nvSpPr>
        <p:spPr>
          <a:xfrm>
            <a:off x="11093138" y="5349216"/>
            <a:ext cx="590864" cy="435094"/>
          </a:xfrm>
          <a:prstGeom prst="rect">
            <a:avLst/>
          </a:prstGeom>
          <a:noFill/>
          <a:ln>
            <a:noFill/>
          </a:ln>
        </p:spPr>
        <p:txBody>
          <a:bodyPr spcFirstLastPara="1" wrap="square" lIns="146280" tIns="73120" rIns="146280" bIns="73120" anchor="t" anchorCtr="0">
            <a:noAutofit/>
          </a:bodyPr>
          <a:lstStyle/>
          <a:p>
            <a:pPr>
              <a:buSzPts val="1167"/>
            </a:pPr>
            <a:r>
              <a:rPr lang="en-US" sz="1867"/>
              <a:t>…</a:t>
            </a:r>
            <a:endParaRPr sz="1867"/>
          </a:p>
        </p:txBody>
      </p:sp>
      <p:sp>
        <p:nvSpPr>
          <p:cNvPr id="881" name="Google Shape;881;p60"/>
          <p:cNvSpPr/>
          <p:nvPr/>
        </p:nvSpPr>
        <p:spPr>
          <a:xfrm>
            <a:off x="9499940" y="5471243"/>
            <a:ext cx="653806" cy="504166"/>
          </a:xfrm>
          <a:custGeom>
            <a:avLst/>
            <a:gdLst/>
            <a:ahLst/>
            <a:cxnLst/>
            <a:rect l="l" t="t" r="r" b="b"/>
            <a:pathLst>
              <a:path w="705" h="579" extrusionOk="0">
                <a:moveTo>
                  <a:pt x="667" y="0"/>
                </a:moveTo>
                <a:lnTo>
                  <a:pt x="38" y="0"/>
                </a:lnTo>
                <a:lnTo>
                  <a:pt x="38" y="0"/>
                </a:lnTo>
                <a:lnTo>
                  <a:pt x="31" y="0"/>
                </a:lnTo>
                <a:lnTo>
                  <a:pt x="24" y="3"/>
                </a:lnTo>
                <a:lnTo>
                  <a:pt x="17" y="6"/>
                </a:lnTo>
                <a:lnTo>
                  <a:pt x="12" y="11"/>
                </a:lnTo>
                <a:lnTo>
                  <a:pt x="7" y="17"/>
                </a:lnTo>
                <a:lnTo>
                  <a:pt x="3" y="22"/>
                </a:lnTo>
                <a:lnTo>
                  <a:pt x="0" y="29"/>
                </a:lnTo>
                <a:lnTo>
                  <a:pt x="0" y="38"/>
                </a:lnTo>
                <a:lnTo>
                  <a:pt x="0" y="457"/>
                </a:lnTo>
                <a:lnTo>
                  <a:pt x="0" y="457"/>
                </a:lnTo>
                <a:lnTo>
                  <a:pt x="0" y="466"/>
                </a:lnTo>
                <a:lnTo>
                  <a:pt x="3" y="473"/>
                </a:lnTo>
                <a:lnTo>
                  <a:pt x="7" y="480"/>
                </a:lnTo>
                <a:lnTo>
                  <a:pt x="12" y="485"/>
                </a:lnTo>
                <a:lnTo>
                  <a:pt x="17" y="489"/>
                </a:lnTo>
                <a:lnTo>
                  <a:pt x="24" y="493"/>
                </a:lnTo>
                <a:lnTo>
                  <a:pt x="31" y="495"/>
                </a:lnTo>
                <a:lnTo>
                  <a:pt x="38" y="496"/>
                </a:lnTo>
                <a:lnTo>
                  <a:pt x="279" y="496"/>
                </a:lnTo>
                <a:lnTo>
                  <a:pt x="279" y="522"/>
                </a:lnTo>
                <a:lnTo>
                  <a:pt x="226" y="522"/>
                </a:lnTo>
                <a:lnTo>
                  <a:pt x="226" y="522"/>
                </a:lnTo>
                <a:lnTo>
                  <a:pt x="219" y="524"/>
                </a:lnTo>
                <a:lnTo>
                  <a:pt x="215" y="525"/>
                </a:lnTo>
                <a:lnTo>
                  <a:pt x="210" y="528"/>
                </a:lnTo>
                <a:lnTo>
                  <a:pt x="205" y="531"/>
                </a:lnTo>
                <a:lnTo>
                  <a:pt x="203" y="535"/>
                </a:lnTo>
                <a:lnTo>
                  <a:pt x="200" y="540"/>
                </a:lnTo>
                <a:lnTo>
                  <a:pt x="197" y="546"/>
                </a:lnTo>
                <a:lnTo>
                  <a:pt x="197" y="552"/>
                </a:lnTo>
                <a:lnTo>
                  <a:pt x="197" y="552"/>
                </a:lnTo>
                <a:lnTo>
                  <a:pt x="197" y="557"/>
                </a:lnTo>
                <a:lnTo>
                  <a:pt x="200" y="563"/>
                </a:lnTo>
                <a:lnTo>
                  <a:pt x="203" y="567"/>
                </a:lnTo>
                <a:lnTo>
                  <a:pt x="205" y="571"/>
                </a:lnTo>
                <a:lnTo>
                  <a:pt x="210" y="575"/>
                </a:lnTo>
                <a:lnTo>
                  <a:pt x="215" y="578"/>
                </a:lnTo>
                <a:lnTo>
                  <a:pt x="219" y="579"/>
                </a:lnTo>
                <a:lnTo>
                  <a:pt x="226" y="579"/>
                </a:lnTo>
                <a:lnTo>
                  <a:pt x="480" y="579"/>
                </a:lnTo>
                <a:lnTo>
                  <a:pt x="480" y="579"/>
                </a:lnTo>
                <a:lnTo>
                  <a:pt x="485" y="579"/>
                </a:lnTo>
                <a:lnTo>
                  <a:pt x="491" y="578"/>
                </a:lnTo>
                <a:lnTo>
                  <a:pt x="495" y="575"/>
                </a:lnTo>
                <a:lnTo>
                  <a:pt x="499" y="571"/>
                </a:lnTo>
                <a:lnTo>
                  <a:pt x="503" y="567"/>
                </a:lnTo>
                <a:lnTo>
                  <a:pt x="506" y="563"/>
                </a:lnTo>
                <a:lnTo>
                  <a:pt x="507" y="557"/>
                </a:lnTo>
                <a:lnTo>
                  <a:pt x="507" y="552"/>
                </a:lnTo>
                <a:lnTo>
                  <a:pt x="507" y="552"/>
                </a:lnTo>
                <a:lnTo>
                  <a:pt x="507" y="546"/>
                </a:lnTo>
                <a:lnTo>
                  <a:pt x="506" y="540"/>
                </a:lnTo>
                <a:lnTo>
                  <a:pt x="503" y="535"/>
                </a:lnTo>
                <a:lnTo>
                  <a:pt x="499" y="531"/>
                </a:lnTo>
                <a:lnTo>
                  <a:pt x="495" y="528"/>
                </a:lnTo>
                <a:lnTo>
                  <a:pt x="491" y="525"/>
                </a:lnTo>
                <a:lnTo>
                  <a:pt x="485" y="524"/>
                </a:lnTo>
                <a:lnTo>
                  <a:pt x="480" y="522"/>
                </a:lnTo>
                <a:lnTo>
                  <a:pt x="421" y="522"/>
                </a:lnTo>
                <a:lnTo>
                  <a:pt x="421" y="496"/>
                </a:lnTo>
                <a:lnTo>
                  <a:pt x="667" y="496"/>
                </a:lnTo>
                <a:lnTo>
                  <a:pt x="667" y="496"/>
                </a:lnTo>
                <a:lnTo>
                  <a:pt x="675" y="495"/>
                </a:lnTo>
                <a:lnTo>
                  <a:pt x="682" y="493"/>
                </a:lnTo>
                <a:lnTo>
                  <a:pt x="689" y="489"/>
                </a:lnTo>
                <a:lnTo>
                  <a:pt x="694" y="485"/>
                </a:lnTo>
                <a:lnTo>
                  <a:pt x="698" y="480"/>
                </a:lnTo>
                <a:lnTo>
                  <a:pt x="701" y="473"/>
                </a:lnTo>
                <a:lnTo>
                  <a:pt x="704" y="466"/>
                </a:lnTo>
                <a:lnTo>
                  <a:pt x="705" y="457"/>
                </a:lnTo>
                <a:lnTo>
                  <a:pt x="705" y="38"/>
                </a:lnTo>
                <a:lnTo>
                  <a:pt x="705" y="38"/>
                </a:lnTo>
                <a:lnTo>
                  <a:pt x="704" y="29"/>
                </a:lnTo>
                <a:lnTo>
                  <a:pt x="701" y="22"/>
                </a:lnTo>
                <a:lnTo>
                  <a:pt x="698" y="17"/>
                </a:lnTo>
                <a:lnTo>
                  <a:pt x="694" y="11"/>
                </a:lnTo>
                <a:lnTo>
                  <a:pt x="689" y="6"/>
                </a:lnTo>
                <a:lnTo>
                  <a:pt x="682" y="3"/>
                </a:lnTo>
                <a:lnTo>
                  <a:pt x="675" y="0"/>
                </a:lnTo>
                <a:lnTo>
                  <a:pt x="667" y="0"/>
                </a:lnTo>
                <a:lnTo>
                  <a:pt x="667" y="0"/>
                </a:lnTo>
                <a:close/>
                <a:moveTo>
                  <a:pt x="673" y="464"/>
                </a:moveTo>
                <a:lnTo>
                  <a:pt x="31" y="464"/>
                </a:lnTo>
                <a:lnTo>
                  <a:pt x="31" y="32"/>
                </a:lnTo>
                <a:lnTo>
                  <a:pt x="673" y="32"/>
                </a:lnTo>
                <a:lnTo>
                  <a:pt x="673" y="464"/>
                </a:lnTo>
                <a:close/>
              </a:path>
            </a:pathLst>
          </a:custGeom>
          <a:solidFill>
            <a:schemeClr val="accent1"/>
          </a:solidFill>
          <a:ln>
            <a:noFill/>
          </a:ln>
        </p:spPr>
        <p:txBody>
          <a:bodyPr spcFirstLastPara="1" wrap="square" lIns="121920" tIns="60960" rIns="121920" bIns="60960" anchor="t" anchorCtr="0">
            <a:noAutofit/>
          </a:bodyPr>
          <a:lstStyle/>
          <a:p>
            <a:pPr>
              <a:buSzPts val="1167"/>
            </a:pPr>
            <a:endParaRPr sz="1867">
              <a:solidFill>
                <a:srgbClr val="333333"/>
              </a:solidFill>
            </a:endParaRPr>
          </a:p>
        </p:txBody>
      </p:sp>
      <p:sp>
        <p:nvSpPr>
          <p:cNvPr id="882" name="Google Shape;882;p60"/>
          <p:cNvSpPr/>
          <p:nvPr/>
        </p:nvSpPr>
        <p:spPr>
          <a:xfrm>
            <a:off x="10430039" y="5465783"/>
            <a:ext cx="653806" cy="504166"/>
          </a:xfrm>
          <a:custGeom>
            <a:avLst/>
            <a:gdLst/>
            <a:ahLst/>
            <a:cxnLst/>
            <a:rect l="l" t="t" r="r" b="b"/>
            <a:pathLst>
              <a:path w="705" h="579" extrusionOk="0">
                <a:moveTo>
                  <a:pt x="667" y="0"/>
                </a:moveTo>
                <a:lnTo>
                  <a:pt x="38" y="0"/>
                </a:lnTo>
                <a:lnTo>
                  <a:pt x="38" y="0"/>
                </a:lnTo>
                <a:lnTo>
                  <a:pt x="31" y="0"/>
                </a:lnTo>
                <a:lnTo>
                  <a:pt x="24" y="3"/>
                </a:lnTo>
                <a:lnTo>
                  <a:pt x="17" y="6"/>
                </a:lnTo>
                <a:lnTo>
                  <a:pt x="12" y="11"/>
                </a:lnTo>
                <a:lnTo>
                  <a:pt x="7" y="17"/>
                </a:lnTo>
                <a:lnTo>
                  <a:pt x="3" y="22"/>
                </a:lnTo>
                <a:lnTo>
                  <a:pt x="0" y="29"/>
                </a:lnTo>
                <a:lnTo>
                  <a:pt x="0" y="38"/>
                </a:lnTo>
                <a:lnTo>
                  <a:pt x="0" y="457"/>
                </a:lnTo>
                <a:lnTo>
                  <a:pt x="0" y="457"/>
                </a:lnTo>
                <a:lnTo>
                  <a:pt x="0" y="466"/>
                </a:lnTo>
                <a:lnTo>
                  <a:pt x="3" y="473"/>
                </a:lnTo>
                <a:lnTo>
                  <a:pt x="7" y="480"/>
                </a:lnTo>
                <a:lnTo>
                  <a:pt x="12" y="485"/>
                </a:lnTo>
                <a:lnTo>
                  <a:pt x="17" y="489"/>
                </a:lnTo>
                <a:lnTo>
                  <a:pt x="24" y="493"/>
                </a:lnTo>
                <a:lnTo>
                  <a:pt x="31" y="495"/>
                </a:lnTo>
                <a:lnTo>
                  <a:pt x="38" y="496"/>
                </a:lnTo>
                <a:lnTo>
                  <a:pt x="279" y="496"/>
                </a:lnTo>
                <a:lnTo>
                  <a:pt x="279" y="522"/>
                </a:lnTo>
                <a:lnTo>
                  <a:pt x="226" y="522"/>
                </a:lnTo>
                <a:lnTo>
                  <a:pt x="226" y="522"/>
                </a:lnTo>
                <a:lnTo>
                  <a:pt x="219" y="524"/>
                </a:lnTo>
                <a:lnTo>
                  <a:pt x="215" y="525"/>
                </a:lnTo>
                <a:lnTo>
                  <a:pt x="210" y="528"/>
                </a:lnTo>
                <a:lnTo>
                  <a:pt x="205" y="531"/>
                </a:lnTo>
                <a:lnTo>
                  <a:pt x="203" y="535"/>
                </a:lnTo>
                <a:lnTo>
                  <a:pt x="200" y="540"/>
                </a:lnTo>
                <a:lnTo>
                  <a:pt x="197" y="546"/>
                </a:lnTo>
                <a:lnTo>
                  <a:pt x="197" y="552"/>
                </a:lnTo>
                <a:lnTo>
                  <a:pt x="197" y="552"/>
                </a:lnTo>
                <a:lnTo>
                  <a:pt x="197" y="557"/>
                </a:lnTo>
                <a:lnTo>
                  <a:pt x="200" y="563"/>
                </a:lnTo>
                <a:lnTo>
                  <a:pt x="203" y="567"/>
                </a:lnTo>
                <a:lnTo>
                  <a:pt x="205" y="571"/>
                </a:lnTo>
                <a:lnTo>
                  <a:pt x="210" y="575"/>
                </a:lnTo>
                <a:lnTo>
                  <a:pt x="215" y="578"/>
                </a:lnTo>
                <a:lnTo>
                  <a:pt x="219" y="579"/>
                </a:lnTo>
                <a:lnTo>
                  <a:pt x="226" y="579"/>
                </a:lnTo>
                <a:lnTo>
                  <a:pt x="480" y="579"/>
                </a:lnTo>
                <a:lnTo>
                  <a:pt x="480" y="579"/>
                </a:lnTo>
                <a:lnTo>
                  <a:pt x="485" y="579"/>
                </a:lnTo>
                <a:lnTo>
                  <a:pt x="491" y="578"/>
                </a:lnTo>
                <a:lnTo>
                  <a:pt x="495" y="575"/>
                </a:lnTo>
                <a:lnTo>
                  <a:pt x="499" y="571"/>
                </a:lnTo>
                <a:lnTo>
                  <a:pt x="503" y="567"/>
                </a:lnTo>
                <a:lnTo>
                  <a:pt x="506" y="563"/>
                </a:lnTo>
                <a:lnTo>
                  <a:pt x="507" y="557"/>
                </a:lnTo>
                <a:lnTo>
                  <a:pt x="507" y="552"/>
                </a:lnTo>
                <a:lnTo>
                  <a:pt x="507" y="552"/>
                </a:lnTo>
                <a:lnTo>
                  <a:pt x="507" y="546"/>
                </a:lnTo>
                <a:lnTo>
                  <a:pt x="506" y="540"/>
                </a:lnTo>
                <a:lnTo>
                  <a:pt x="503" y="535"/>
                </a:lnTo>
                <a:lnTo>
                  <a:pt x="499" y="531"/>
                </a:lnTo>
                <a:lnTo>
                  <a:pt x="495" y="528"/>
                </a:lnTo>
                <a:lnTo>
                  <a:pt x="491" y="525"/>
                </a:lnTo>
                <a:lnTo>
                  <a:pt x="485" y="524"/>
                </a:lnTo>
                <a:lnTo>
                  <a:pt x="480" y="522"/>
                </a:lnTo>
                <a:lnTo>
                  <a:pt x="421" y="522"/>
                </a:lnTo>
                <a:lnTo>
                  <a:pt x="421" y="496"/>
                </a:lnTo>
                <a:lnTo>
                  <a:pt x="667" y="496"/>
                </a:lnTo>
                <a:lnTo>
                  <a:pt x="667" y="496"/>
                </a:lnTo>
                <a:lnTo>
                  <a:pt x="675" y="495"/>
                </a:lnTo>
                <a:lnTo>
                  <a:pt x="682" y="493"/>
                </a:lnTo>
                <a:lnTo>
                  <a:pt x="689" y="489"/>
                </a:lnTo>
                <a:lnTo>
                  <a:pt x="694" y="485"/>
                </a:lnTo>
                <a:lnTo>
                  <a:pt x="698" y="480"/>
                </a:lnTo>
                <a:lnTo>
                  <a:pt x="701" y="473"/>
                </a:lnTo>
                <a:lnTo>
                  <a:pt x="704" y="466"/>
                </a:lnTo>
                <a:lnTo>
                  <a:pt x="705" y="457"/>
                </a:lnTo>
                <a:lnTo>
                  <a:pt x="705" y="38"/>
                </a:lnTo>
                <a:lnTo>
                  <a:pt x="705" y="38"/>
                </a:lnTo>
                <a:lnTo>
                  <a:pt x="704" y="29"/>
                </a:lnTo>
                <a:lnTo>
                  <a:pt x="701" y="22"/>
                </a:lnTo>
                <a:lnTo>
                  <a:pt x="698" y="17"/>
                </a:lnTo>
                <a:lnTo>
                  <a:pt x="694" y="11"/>
                </a:lnTo>
                <a:lnTo>
                  <a:pt x="689" y="6"/>
                </a:lnTo>
                <a:lnTo>
                  <a:pt x="682" y="3"/>
                </a:lnTo>
                <a:lnTo>
                  <a:pt x="675" y="0"/>
                </a:lnTo>
                <a:lnTo>
                  <a:pt x="667" y="0"/>
                </a:lnTo>
                <a:lnTo>
                  <a:pt x="667" y="0"/>
                </a:lnTo>
                <a:close/>
                <a:moveTo>
                  <a:pt x="673" y="464"/>
                </a:moveTo>
                <a:lnTo>
                  <a:pt x="31" y="464"/>
                </a:lnTo>
                <a:lnTo>
                  <a:pt x="31" y="32"/>
                </a:lnTo>
                <a:lnTo>
                  <a:pt x="673" y="32"/>
                </a:lnTo>
                <a:lnTo>
                  <a:pt x="673" y="464"/>
                </a:lnTo>
                <a:close/>
              </a:path>
            </a:pathLst>
          </a:custGeom>
          <a:solidFill>
            <a:schemeClr val="accent4"/>
          </a:solidFill>
          <a:ln>
            <a:noFill/>
          </a:ln>
        </p:spPr>
        <p:txBody>
          <a:bodyPr spcFirstLastPara="1" wrap="square" lIns="121920" tIns="60960" rIns="121920" bIns="60960" anchor="t" anchorCtr="0">
            <a:noAutofit/>
          </a:bodyPr>
          <a:lstStyle/>
          <a:p>
            <a:pPr>
              <a:buSzPts val="1167"/>
            </a:pPr>
            <a:endParaRPr sz="1867">
              <a:solidFill>
                <a:srgbClr val="333333"/>
              </a:solidFill>
            </a:endParaRPr>
          </a:p>
        </p:txBody>
      </p:sp>
      <p:sp>
        <p:nvSpPr>
          <p:cNvPr id="883" name="Google Shape;883;p60"/>
          <p:cNvSpPr txBox="1"/>
          <p:nvPr/>
        </p:nvSpPr>
        <p:spPr>
          <a:xfrm>
            <a:off x="9383958" y="5522000"/>
            <a:ext cx="749280" cy="557760"/>
          </a:xfrm>
          <a:prstGeom prst="rect">
            <a:avLst/>
          </a:prstGeom>
          <a:noFill/>
          <a:ln>
            <a:noFill/>
          </a:ln>
        </p:spPr>
        <p:txBody>
          <a:bodyPr spcFirstLastPara="1" wrap="square" lIns="146280" tIns="73120" rIns="146280" bIns="73120" anchor="t" anchorCtr="0">
            <a:noAutofit/>
          </a:bodyPr>
          <a:lstStyle/>
          <a:p>
            <a:pPr algn="ctr">
              <a:buSzPts val="833"/>
            </a:pPr>
            <a:r>
              <a:rPr lang="en-US" sz="1333" i="1"/>
              <a:t>VM 1</a:t>
            </a:r>
            <a:endParaRPr sz="3680"/>
          </a:p>
        </p:txBody>
      </p:sp>
      <p:cxnSp>
        <p:nvCxnSpPr>
          <p:cNvPr id="884" name="Google Shape;884;p60"/>
          <p:cNvCxnSpPr/>
          <p:nvPr/>
        </p:nvCxnSpPr>
        <p:spPr>
          <a:xfrm>
            <a:off x="7871182" y="6146800"/>
            <a:ext cx="3779803" cy="0"/>
          </a:xfrm>
          <a:prstGeom prst="straightConnector1">
            <a:avLst/>
          </a:prstGeom>
          <a:noFill/>
          <a:ln w="38100" cap="flat" cmpd="sng">
            <a:solidFill>
              <a:schemeClr val="lt1"/>
            </a:solidFill>
            <a:prstDash val="solid"/>
            <a:round/>
            <a:headEnd type="none" w="sm" len="sm"/>
            <a:tailEnd type="none" w="sm" len="sm"/>
          </a:ln>
        </p:spPr>
      </p:cxnSp>
      <p:sp>
        <p:nvSpPr>
          <p:cNvPr id="885" name="Google Shape;885;p60"/>
          <p:cNvSpPr/>
          <p:nvPr/>
        </p:nvSpPr>
        <p:spPr>
          <a:xfrm>
            <a:off x="8043119" y="5414249"/>
            <a:ext cx="984070" cy="614712"/>
          </a:xfrm>
          <a:prstGeom prst="roundRect">
            <a:avLst>
              <a:gd name="adj" fmla="val 16091"/>
            </a:avLst>
          </a:prstGeom>
          <a:solidFill>
            <a:srgbClr val="31EAFE"/>
          </a:solidFill>
          <a:ln>
            <a:noFill/>
          </a:ln>
        </p:spPr>
        <p:txBody>
          <a:bodyPr spcFirstLastPara="1" wrap="square" lIns="146280" tIns="73120" rIns="146280" bIns="73120" anchor="ctr" anchorCtr="0">
            <a:noAutofit/>
          </a:bodyPr>
          <a:lstStyle/>
          <a:p>
            <a:pPr algn="ctr">
              <a:buClr>
                <a:schemeClr val="dk1"/>
              </a:buClr>
              <a:buSzPts val="833"/>
            </a:pPr>
            <a:r>
              <a:rPr lang="en-US" sz="1333" dirty="0">
                <a:solidFill>
                  <a:schemeClr val="dk1"/>
                </a:solidFill>
              </a:rPr>
              <a:t>vRouter Agent</a:t>
            </a:r>
            <a:endParaRPr sz="3680" dirty="0"/>
          </a:p>
        </p:txBody>
      </p:sp>
      <p:sp>
        <p:nvSpPr>
          <p:cNvPr id="886" name="Google Shape;886;p60"/>
          <p:cNvSpPr txBox="1"/>
          <p:nvPr/>
        </p:nvSpPr>
        <p:spPr>
          <a:xfrm>
            <a:off x="10336349" y="5533333"/>
            <a:ext cx="749280" cy="557760"/>
          </a:xfrm>
          <a:prstGeom prst="rect">
            <a:avLst/>
          </a:prstGeom>
          <a:noFill/>
          <a:ln>
            <a:noFill/>
          </a:ln>
        </p:spPr>
        <p:txBody>
          <a:bodyPr spcFirstLastPara="1" wrap="square" lIns="146280" tIns="73120" rIns="146280" bIns="73120" anchor="t" anchorCtr="0">
            <a:noAutofit/>
          </a:bodyPr>
          <a:lstStyle/>
          <a:p>
            <a:pPr algn="ctr">
              <a:buSzPts val="833"/>
            </a:pPr>
            <a:r>
              <a:rPr lang="en-US" sz="1333" i="1"/>
              <a:t>VM 2</a:t>
            </a:r>
            <a:endParaRPr sz="3680"/>
          </a:p>
        </p:txBody>
      </p:sp>
      <p:sp>
        <p:nvSpPr>
          <p:cNvPr id="887" name="Google Shape;887;p60"/>
          <p:cNvSpPr/>
          <p:nvPr/>
        </p:nvSpPr>
        <p:spPr>
          <a:xfrm>
            <a:off x="9968598" y="6786229"/>
            <a:ext cx="1090349" cy="633331"/>
          </a:xfrm>
          <a:custGeom>
            <a:avLst/>
            <a:gdLst/>
            <a:ahLst/>
            <a:cxnLst/>
            <a:rect l="l" t="t" r="r" b="b"/>
            <a:pathLst>
              <a:path w="961163" h="541842" extrusionOk="0">
                <a:moveTo>
                  <a:pt x="3732" y="0"/>
                </a:moveTo>
                <a:lnTo>
                  <a:pt x="961163" y="0"/>
                </a:lnTo>
                <a:lnTo>
                  <a:pt x="961163" y="436656"/>
                </a:lnTo>
                <a:lnTo>
                  <a:pt x="387602" y="436656"/>
                </a:lnTo>
                <a:cubicBezTo>
                  <a:pt x="386544" y="472925"/>
                  <a:pt x="388660" y="505573"/>
                  <a:pt x="387602" y="541842"/>
                </a:cubicBezTo>
                <a:lnTo>
                  <a:pt x="0" y="540610"/>
                </a:lnTo>
                <a:lnTo>
                  <a:pt x="3732" y="0"/>
                </a:lnTo>
                <a:close/>
              </a:path>
            </a:pathLst>
          </a:custGeom>
          <a:solidFill>
            <a:srgbClr val="BAF8FF"/>
          </a:solidFill>
          <a:ln w="28575" cap="flat" cmpd="sng">
            <a:solidFill>
              <a:srgbClr val="75F2FF"/>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cxnSp>
        <p:nvCxnSpPr>
          <p:cNvPr id="888" name="Google Shape;888;p60"/>
          <p:cNvCxnSpPr/>
          <p:nvPr/>
        </p:nvCxnSpPr>
        <p:spPr>
          <a:xfrm>
            <a:off x="10769728" y="5976678"/>
            <a:ext cx="2710" cy="845909"/>
          </a:xfrm>
          <a:prstGeom prst="straightConnector1">
            <a:avLst/>
          </a:prstGeom>
          <a:noFill/>
          <a:ln w="9525" cap="flat" cmpd="sng">
            <a:solidFill>
              <a:schemeClr val="dk1"/>
            </a:solidFill>
            <a:prstDash val="solid"/>
            <a:round/>
            <a:headEnd type="none" w="sm" len="sm"/>
            <a:tailEnd type="none" w="sm" len="sm"/>
          </a:ln>
        </p:spPr>
      </p:cxnSp>
      <p:grpSp>
        <p:nvGrpSpPr>
          <p:cNvPr id="889" name="Google Shape;889;p60"/>
          <p:cNvGrpSpPr/>
          <p:nvPr/>
        </p:nvGrpSpPr>
        <p:grpSpPr>
          <a:xfrm>
            <a:off x="10004781" y="6818487"/>
            <a:ext cx="1016000" cy="181470"/>
            <a:chOff x="2286000" y="5113863"/>
            <a:chExt cx="762000" cy="136103"/>
          </a:xfrm>
        </p:grpSpPr>
        <p:sp>
          <p:nvSpPr>
            <p:cNvPr id="890" name="Google Shape;890;p60"/>
            <p:cNvSpPr/>
            <p:nvPr/>
          </p:nvSpPr>
          <p:spPr>
            <a:xfrm>
              <a:off x="2286000" y="5118729"/>
              <a:ext cx="762000" cy="131237"/>
            </a:xfrm>
            <a:prstGeom prst="rect">
              <a:avLst/>
            </a:prstGeom>
            <a:solidFill>
              <a:schemeClr val="lt1"/>
            </a:solidFill>
            <a:ln w="9525" cap="flat" cmpd="sng">
              <a:solidFill>
                <a:srgbClr val="75F2FF"/>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cxnSp>
          <p:nvCxnSpPr>
            <p:cNvPr id="891" name="Google Shape;891;p60"/>
            <p:cNvCxnSpPr/>
            <p:nvPr/>
          </p:nvCxnSpPr>
          <p:spPr>
            <a:xfrm>
              <a:off x="2667000" y="5118729"/>
              <a:ext cx="0" cy="131237"/>
            </a:xfrm>
            <a:prstGeom prst="straightConnector1">
              <a:avLst/>
            </a:prstGeom>
            <a:noFill/>
            <a:ln w="9525" cap="flat" cmpd="sng">
              <a:solidFill>
                <a:srgbClr val="75F2FF"/>
              </a:solidFill>
              <a:prstDash val="solid"/>
              <a:round/>
              <a:headEnd type="none" w="sm" len="sm"/>
              <a:tailEnd type="none" w="sm" len="sm"/>
            </a:ln>
          </p:spPr>
        </p:cxnSp>
        <p:cxnSp>
          <p:nvCxnSpPr>
            <p:cNvPr id="892" name="Google Shape;892;p60"/>
            <p:cNvCxnSpPr/>
            <p:nvPr/>
          </p:nvCxnSpPr>
          <p:spPr>
            <a:xfrm>
              <a:off x="2798644" y="5118729"/>
              <a:ext cx="0" cy="131237"/>
            </a:xfrm>
            <a:prstGeom prst="straightConnector1">
              <a:avLst/>
            </a:prstGeom>
            <a:noFill/>
            <a:ln w="9525" cap="flat" cmpd="sng">
              <a:solidFill>
                <a:srgbClr val="75F2FF"/>
              </a:solidFill>
              <a:prstDash val="solid"/>
              <a:round/>
              <a:headEnd type="none" w="sm" len="sm"/>
              <a:tailEnd type="none" w="sm" len="sm"/>
            </a:ln>
          </p:spPr>
        </p:cxnSp>
        <p:cxnSp>
          <p:nvCxnSpPr>
            <p:cNvPr id="893" name="Google Shape;893;p60"/>
            <p:cNvCxnSpPr/>
            <p:nvPr/>
          </p:nvCxnSpPr>
          <p:spPr>
            <a:xfrm>
              <a:off x="2922462" y="5118729"/>
              <a:ext cx="0" cy="131237"/>
            </a:xfrm>
            <a:prstGeom prst="straightConnector1">
              <a:avLst/>
            </a:prstGeom>
            <a:noFill/>
            <a:ln w="9525" cap="flat" cmpd="sng">
              <a:solidFill>
                <a:srgbClr val="75F2FF"/>
              </a:solidFill>
              <a:prstDash val="solid"/>
              <a:round/>
              <a:headEnd type="none" w="sm" len="sm"/>
              <a:tailEnd type="none" w="sm" len="sm"/>
            </a:ln>
          </p:spPr>
        </p:cxnSp>
        <p:cxnSp>
          <p:nvCxnSpPr>
            <p:cNvPr id="894" name="Google Shape;894;p60"/>
            <p:cNvCxnSpPr/>
            <p:nvPr/>
          </p:nvCxnSpPr>
          <p:spPr>
            <a:xfrm>
              <a:off x="2413000" y="5113863"/>
              <a:ext cx="0" cy="131237"/>
            </a:xfrm>
            <a:prstGeom prst="straightConnector1">
              <a:avLst/>
            </a:prstGeom>
            <a:noFill/>
            <a:ln w="9525" cap="flat" cmpd="sng">
              <a:solidFill>
                <a:srgbClr val="75F2FF"/>
              </a:solidFill>
              <a:prstDash val="solid"/>
              <a:round/>
              <a:headEnd type="none" w="sm" len="sm"/>
              <a:tailEnd type="none" w="sm" len="sm"/>
            </a:ln>
          </p:spPr>
        </p:cxnSp>
        <p:cxnSp>
          <p:nvCxnSpPr>
            <p:cNvPr id="895" name="Google Shape;895;p60"/>
            <p:cNvCxnSpPr/>
            <p:nvPr/>
          </p:nvCxnSpPr>
          <p:spPr>
            <a:xfrm>
              <a:off x="2536818" y="5113863"/>
              <a:ext cx="0" cy="131237"/>
            </a:xfrm>
            <a:prstGeom prst="straightConnector1">
              <a:avLst/>
            </a:prstGeom>
            <a:noFill/>
            <a:ln w="9525" cap="flat" cmpd="sng">
              <a:solidFill>
                <a:srgbClr val="75F2FF"/>
              </a:solidFill>
              <a:prstDash val="solid"/>
              <a:round/>
              <a:headEnd type="none" w="sm" len="sm"/>
              <a:tailEnd type="none" w="sm" len="sm"/>
            </a:ln>
          </p:spPr>
        </p:cxnSp>
      </p:grpSp>
      <p:sp>
        <p:nvSpPr>
          <p:cNvPr id="896" name="Google Shape;896;p60"/>
          <p:cNvSpPr/>
          <p:nvPr/>
        </p:nvSpPr>
        <p:spPr>
          <a:xfrm>
            <a:off x="2665419" y="6786229"/>
            <a:ext cx="1090349" cy="633331"/>
          </a:xfrm>
          <a:custGeom>
            <a:avLst/>
            <a:gdLst/>
            <a:ahLst/>
            <a:cxnLst/>
            <a:rect l="l" t="t" r="r" b="b"/>
            <a:pathLst>
              <a:path w="961163" h="541842" extrusionOk="0">
                <a:moveTo>
                  <a:pt x="3732" y="0"/>
                </a:moveTo>
                <a:lnTo>
                  <a:pt x="961163" y="0"/>
                </a:lnTo>
                <a:lnTo>
                  <a:pt x="961163" y="436656"/>
                </a:lnTo>
                <a:lnTo>
                  <a:pt x="387602" y="436656"/>
                </a:lnTo>
                <a:cubicBezTo>
                  <a:pt x="386544" y="472925"/>
                  <a:pt x="388660" y="505573"/>
                  <a:pt x="387602" y="541842"/>
                </a:cubicBezTo>
                <a:lnTo>
                  <a:pt x="0" y="540610"/>
                </a:lnTo>
                <a:lnTo>
                  <a:pt x="3732" y="0"/>
                </a:lnTo>
                <a:close/>
              </a:path>
            </a:pathLst>
          </a:custGeom>
          <a:solidFill>
            <a:srgbClr val="BAF8FF"/>
          </a:solidFill>
          <a:ln w="28575" cap="flat" cmpd="sng">
            <a:solidFill>
              <a:srgbClr val="75F2FF"/>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grpSp>
        <p:nvGrpSpPr>
          <p:cNvPr id="897" name="Google Shape;897;p60"/>
          <p:cNvGrpSpPr/>
          <p:nvPr/>
        </p:nvGrpSpPr>
        <p:grpSpPr>
          <a:xfrm>
            <a:off x="2701600" y="6818487"/>
            <a:ext cx="1016000" cy="181470"/>
            <a:chOff x="2286000" y="5113863"/>
            <a:chExt cx="762000" cy="136103"/>
          </a:xfrm>
        </p:grpSpPr>
        <p:sp>
          <p:nvSpPr>
            <p:cNvPr id="898" name="Google Shape;898;p60"/>
            <p:cNvSpPr/>
            <p:nvPr/>
          </p:nvSpPr>
          <p:spPr>
            <a:xfrm>
              <a:off x="2286000" y="5118729"/>
              <a:ext cx="762000" cy="131237"/>
            </a:xfrm>
            <a:prstGeom prst="rect">
              <a:avLst/>
            </a:prstGeom>
            <a:solidFill>
              <a:schemeClr val="lt1"/>
            </a:solidFill>
            <a:ln w="9525" cap="flat" cmpd="sng">
              <a:solidFill>
                <a:srgbClr val="F7FFB3"/>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cxnSp>
          <p:nvCxnSpPr>
            <p:cNvPr id="899" name="Google Shape;899;p60"/>
            <p:cNvCxnSpPr/>
            <p:nvPr/>
          </p:nvCxnSpPr>
          <p:spPr>
            <a:xfrm>
              <a:off x="2667000" y="5118729"/>
              <a:ext cx="0" cy="131237"/>
            </a:xfrm>
            <a:prstGeom prst="straightConnector1">
              <a:avLst/>
            </a:prstGeom>
            <a:noFill/>
            <a:ln w="9525" cap="flat" cmpd="sng">
              <a:solidFill>
                <a:srgbClr val="F7FFB3"/>
              </a:solidFill>
              <a:prstDash val="solid"/>
              <a:round/>
              <a:headEnd type="none" w="sm" len="sm"/>
              <a:tailEnd type="none" w="sm" len="sm"/>
            </a:ln>
          </p:spPr>
        </p:cxnSp>
        <p:cxnSp>
          <p:nvCxnSpPr>
            <p:cNvPr id="900" name="Google Shape;900;p60"/>
            <p:cNvCxnSpPr/>
            <p:nvPr/>
          </p:nvCxnSpPr>
          <p:spPr>
            <a:xfrm>
              <a:off x="2798644" y="5118729"/>
              <a:ext cx="0" cy="131237"/>
            </a:xfrm>
            <a:prstGeom prst="straightConnector1">
              <a:avLst/>
            </a:prstGeom>
            <a:noFill/>
            <a:ln w="9525" cap="flat" cmpd="sng">
              <a:solidFill>
                <a:srgbClr val="F7FFB3"/>
              </a:solidFill>
              <a:prstDash val="solid"/>
              <a:round/>
              <a:headEnd type="none" w="sm" len="sm"/>
              <a:tailEnd type="none" w="sm" len="sm"/>
            </a:ln>
          </p:spPr>
        </p:cxnSp>
        <p:cxnSp>
          <p:nvCxnSpPr>
            <p:cNvPr id="901" name="Google Shape;901;p60"/>
            <p:cNvCxnSpPr/>
            <p:nvPr/>
          </p:nvCxnSpPr>
          <p:spPr>
            <a:xfrm>
              <a:off x="2922462" y="5118729"/>
              <a:ext cx="0" cy="131237"/>
            </a:xfrm>
            <a:prstGeom prst="straightConnector1">
              <a:avLst/>
            </a:prstGeom>
            <a:noFill/>
            <a:ln w="9525" cap="flat" cmpd="sng">
              <a:solidFill>
                <a:srgbClr val="F7FFB3"/>
              </a:solidFill>
              <a:prstDash val="solid"/>
              <a:round/>
              <a:headEnd type="none" w="sm" len="sm"/>
              <a:tailEnd type="none" w="sm" len="sm"/>
            </a:ln>
          </p:spPr>
        </p:cxnSp>
        <p:cxnSp>
          <p:nvCxnSpPr>
            <p:cNvPr id="902" name="Google Shape;902;p60"/>
            <p:cNvCxnSpPr/>
            <p:nvPr/>
          </p:nvCxnSpPr>
          <p:spPr>
            <a:xfrm>
              <a:off x="2413000" y="5113863"/>
              <a:ext cx="0" cy="131237"/>
            </a:xfrm>
            <a:prstGeom prst="straightConnector1">
              <a:avLst/>
            </a:prstGeom>
            <a:noFill/>
            <a:ln w="9525" cap="flat" cmpd="sng">
              <a:solidFill>
                <a:srgbClr val="F7FFB3"/>
              </a:solidFill>
              <a:prstDash val="solid"/>
              <a:round/>
              <a:headEnd type="none" w="sm" len="sm"/>
              <a:tailEnd type="none" w="sm" len="sm"/>
            </a:ln>
          </p:spPr>
        </p:cxnSp>
        <p:cxnSp>
          <p:nvCxnSpPr>
            <p:cNvPr id="903" name="Google Shape;903;p60"/>
            <p:cNvCxnSpPr/>
            <p:nvPr/>
          </p:nvCxnSpPr>
          <p:spPr>
            <a:xfrm>
              <a:off x="2536818" y="5113863"/>
              <a:ext cx="0" cy="131237"/>
            </a:xfrm>
            <a:prstGeom prst="straightConnector1">
              <a:avLst/>
            </a:prstGeom>
            <a:noFill/>
            <a:ln w="9525" cap="flat" cmpd="sng">
              <a:solidFill>
                <a:srgbClr val="F7FFB3"/>
              </a:solidFill>
              <a:prstDash val="solid"/>
              <a:round/>
              <a:headEnd type="none" w="sm" len="sm"/>
              <a:tailEnd type="none" w="sm" len="sm"/>
            </a:ln>
          </p:spPr>
        </p:cxnSp>
      </p:grpSp>
      <p:cxnSp>
        <p:nvCxnSpPr>
          <p:cNvPr id="904" name="Google Shape;904;p60"/>
          <p:cNvCxnSpPr/>
          <p:nvPr/>
        </p:nvCxnSpPr>
        <p:spPr>
          <a:xfrm>
            <a:off x="3508151" y="5976678"/>
            <a:ext cx="2710" cy="845909"/>
          </a:xfrm>
          <a:prstGeom prst="straightConnector1">
            <a:avLst/>
          </a:prstGeom>
          <a:noFill/>
          <a:ln w="12700" cap="flat" cmpd="sng">
            <a:solidFill>
              <a:schemeClr val="accent6"/>
            </a:solidFill>
            <a:prstDash val="solid"/>
            <a:round/>
            <a:headEnd type="none" w="sm" len="sm"/>
            <a:tailEnd type="none" w="sm" len="sm"/>
          </a:ln>
        </p:spPr>
      </p:cxnSp>
      <p:pic>
        <p:nvPicPr>
          <p:cNvPr id="905" name="Google Shape;905;p60" descr="Generic Router 2.png"/>
          <p:cNvPicPr preferRelativeResize="0"/>
          <p:nvPr/>
        </p:nvPicPr>
        <p:blipFill rotWithShape="1">
          <a:blip r:embed="rId3">
            <a:alphaModFix/>
          </a:blip>
          <a:srcRect/>
          <a:stretch/>
        </p:blipFill>
        <p:spPr>
          <a:xfrm>
            <a:off x="10290289" y="6841884"/>
            <a:ext cx="464440" cy="453061"/>
          </a:xfrm>
          <a:prstGeom prst="rect">
            <a:avLst/>
          </a:prstGeom>
          <a:noFill/>
          <a:ln>
            <a:noFill/>
          </a:ln>
        </p:spPr>
      </p:pic>
      <p:sp>
        <p:nvSpPr>
          <p:cNvPr id="906" name="Google Shape;906;p60"/>
          <p:cNvSpPr/>
          <p:nvPr/>
        </p:nvSpPr>
        <p:spPr>
          <a:xfrm>
            <a:off x="9814562" y="5943603"/>
            <a:ext cx="625400" cy="878982"/>
          </a:xfrm>
          <a:custGeom>
            <a:avLst/>
            <a:gdLst/>
            <a:ahLst/>
            <a:cxnLst/>
            <a:rect l="l" t="t" r="r" b="b"/>
            <a:pathLst>
              <a:path w="480060" h="674370" extrusionOk="0">
                <a:moveTo>
                  <a:pt x="0" y="0"/>
                </a:moveTo>
                <a:lnTo>
                  <a:pt x="0" y="308610"/>
                </a:lnTo>
                <a:lnTo>
                  <a:pt x="480060" y="674370"/>
                </a:lnTo>
              </a:path>
            </a:pathLst>
          </a:custGeom>
          <a:noFill/>
          <a:ln w="9525"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907" name="Google Shape;907;p60"/>
          <p:cNvSpPr/>
          <p:nvPr/>
        </p:nvSpPr>
        <p:spPr>
          <a:xfrm>
            <a:off x="8506072" y="6028960"/>
            <a:ext cx="1609904" cy="793626"/>
          </a:xfrm>
          <a:custGeom>
            <a:avLst/>
            <a:gdLst/>
            <a:ahLst/>
            <a:cxnLst/>
            <a:rect l="l" t="t" r="r" b="b"/>
            <a:pathLst>
              <a:path w="480060" h="674370" extrusionOk="0">
                <a:moveTo>
                  <a:pt x="0" y="0"/>
                </a:moveTo>
                <a:lnTo>
                  <a:pt x="0" y="308610"/>
                </a:lnTo>
                <a:lnTo>
                  <a:pt x="480060" y="674370"/>
                </a:lnTo>
              </a:path>
            </a:pathLst>
          </a:custGeom>
          <a:noFill/>
          <a:ln w="9525"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908" name="Google Shape;908;p60"/>
          <p:cNvSpPr/>
          <p:nvPr/>
        </p:nvSpPr>
        <p:spPr>
          <a:xfrm rot="10800000" flipH="1">
            <a:off x="2091191" y="3450740"/>
            <a:ext cx="1270030" cy="158942"/>
          </a:xfrm>
          <a:custGeom>
            <a:avLst/>
            <a:gdLst/>
            <a:ahLst/>
            <a:cxnLst/>
            <a:rect l="l" t="t" r="r" b="b"/>
            <a:pathLst>
              <a:path w="297999" h="377456" extrusionOk="0">
                <a:moveTo>
                  <a:pt x="297999" y="0"/>
                </a:moveTo>
                <a:lnTo>
                  <a:pt x="297999" y="373715"/>
                </a:lnTo>
                <a:lnTo>
                  <a:pt x="0" y="377456"/>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909" name="Google Shape;909;p60"/>
          <p:cNvSpPr txBox="1"/>
          <p:nvPr/>
        </p:nvSpPr>
        <p:spPr>
          <a:xfrm>
            <a:off x="12037960" y="1957480"/>
            <a:ext cx="2399040" cy="2198880"/>
          </a:xfrm>
          <a:prstGeom prst="rect">
            <a:avLst/>
          </a:prstGeom>
          <a:noFill/>
          <a:ln>
            <a:noFill/>
          </a:ln>
        </p:spPr>
        <p:txBody>
          <a:bodyPr spcFirstLastPara="1" wrap="square" lIns="146280" tIns="73120" rIns="146280" bIns="73120" anchor="t" anchorCtr="0">
            <a:noAutofit/>
          </a:bodyPr>
          <a:lstStyle/>
          <a:p>
            <a:pPr>
              <a:buSzPts val="900"/>
            </a:pPr>
            <a:r>
              <a:rPr lang="en-US" sz="1440" i="1" dirty="0"/>
              <a:t>Use-cases where consideration is PPS</a:t>
            </a:r>
          </a:p>
          <a:p>
            <a:pPr marL="285750" indent="-285750">
              <a:buSzPts val="900"/>
              <a:buFont typeface="Arial" panose="020B0604020202020204" pitchFamily="34" charset="0"/>
              <a:buChar char="•"/>
            </a:pPr>
            <a:r>
              <a:rPr lang="en-US" sz="1440" i="1" dirty="0"/>
              <a:t>Virtual Network Functions</a:t>
            </a:r>
          </a:p>
          <a:p>
            <a:pPr marL="285750" indent="-285750">
              <a:buSzPts val="900"/>
              <a:buFont typeface="Arial" panose="020B0604020202020204" pitchFamily="34" charset="0"/>
              <a:buChar char="•"/>
            </a:pPr>
            <a:r>
              <a:rPr lang="en-US" sz="1440" i="1" dirty="0"/>
              <a:t>Virtualized Firewalls, routers, switches</a:t>
            </a:r>
          </a:p>
          <a:p>
            <a:pPr marL="285750" indent="-285750">
              <a:buSzPts val="900"/>
              <a:buFont typeface="Arial" panose="020B0604020202020204" pitchFamily="34" charset="0"/>
              <a:buChar char="•"/>
            </a:pPr>
            <a:r>
              <a:rPr lang="en-US" sz="1440" i="1" dirty="0"/>
              <a:t>Virtual Evolved Packet-core</a:t>
            </a:r>
          </a:p>
          <a:p>
            <a:pPr marL="285750" indent="-285750">
              <a:buSzPts val="900"/>
              <a:buFont typeface="Arial" panose="020B0604020202020204" pitchFamily="34" charset="0"/>
              <a:buChar char="•"/>
            </a:pPr>
            <a:r>
              <a:rPr lang="en-US" sz="1440" i="1" dirty="0"/>
              <a:t>5G/LTE</a:t>
            </a:r>
          </a:p>
          <a:p>
            <a:pPr marL="285750" indent="-285750">
              <a:buSzPts val="900"/>
              <a:buFont typeface="Arial" panose="020B0604020202020204" pitchFamily="34" charset="0"/>
              <a:buChar char="•"/>
            </a:pPr>
            <a:r>
              <a:rPr lang="en-US" sz="1440" i="1" dirty="0"/>
              <a:t>DPDK based VMs</a:t>
            </a:r>
            <a:endParaRPr sz="1440" i="1" dirty="0"/>
          </a:p>
        </p:txBody>
      </p:sp>
      <p:sp>
        <p:nvSpPr>
          <p:cNvPr id="910" name="Google Shape;910;p60"/>
          <p:cNvSpPr txBox="1"/>
          <p:nvPr/>
        </p:nvSpPr>
        <p:spPr>
          <a:xfrm>
            <a:off x="11846831" y="5078989"/>
            <a:ext cx="2506786" cy="2198654"/>
          </a:xfrm>
          <a:prstGeom prst="rect">
            <a:avLst/>
          </a:prstGeom>
          <a:noFill/>
          <a:ln>
            <a:noFill/>
          </a:ln>
        </p:spPr>
        <p:txBody>
          <a:bodyPr spcFirstLastPara="1" wrap="square" lIns="146280" tIns="73120" rIns="146280" bIns="73120" anchor="t" anchorCtr="0">
            <a:noAutofit/>
          </a:bodyPr>
          <a:lstStyle/>
          <a:p>
            <a:pPr>
              <a:buSzPts val="900"/>
            </a:pPr>
            <a:r>
              <a:rPr lang="en-US" sz="1440" i="1" dirty="0"/>
              <a:t>Use-cases to leverage special Network interfaces to gain significant performance gains</a:t>
            </a:r>
          </a:p>
        </p:txBody>
      </p:sp>
      <p:sp>
        <p:nvSpPr>
          <p:cNvPr id="911" name="Google Shape;911;p60"/>
          <p:cNvSpPr txBox="1"/>
          <p:nvPr/>
        </p:nvSpPr>
        <p:spPr>
          <a:xfrm>
            <a:off x="4413314" y="5128100"/>
            <a:ext cx="3133251" cy="2198654"/>
          </a:xfrm>
          <a:prstGeom prst="rect">
            <a:avLst/>
          </a:prstGeom>
          <a:noFill/>
          <a:ln>
            <a:noFill/>
          </a:ln>
        </p:spPr>
        <p:txBody>
          <a:bodyPr spcFirstLastPara="1" wrap="square" lIns="146280" tIns="73120" rIns="146280" bIns="73120" anchor="t" anchorCtr="0">
            <a:noAutofit/>
          </a:bodyPr>
          <a:lstStyle/>
          <a:p>
            <a:pPr>
              <a:buSzPts val="900"/>
            </a:pPr>
            <a:r>
              <a:rPr lang="en-US" sz="1440" i="1" dirty="0"/>
              <a:t>Use-cases where physical infrastructure is leveraged to get additional performance</a:t>
            </a:r>
          </a:p>
          <a:p>
            <a:pPr marL="285750" indent="-285750">
              <a:buSzPts val="900"/>
              <a:buFont typeface="Arial" panose="020B0604020202020204" pitchFamily="34" charset="0"/>
              <a:buChar char="•"/>
            </a:pPr>
            <a:r>
              <a:rPr lang="en-US" sz="1440" i="1" dirty="0"/>
              <a:t>No need of </a:t>
            </a:r>
            <a:r>
              <a:rPr lang="en-US" sz="1440" i="1" dirty="0" err="1"/>
              <a:t>vRouter</a:t>
            </a:r>
            <a:r>
              <a:rPr lang="en-US" sz="1440" i="1" dirty="0"/>
              <a:t> functionality</a:t>
            </a:r>
          </a:p>
          <a:p>
            <a:pPr marL="285750" indent="-285750">
              <a:buSzPts val="900"/>
              <a:buFont typeface="Arial" panose="020B0604020202020204" pitchFamily="34" charset="0"/>
              <a:buChar char="•"/>
            </a:pPr>
            <a:r>
              <a:rPr lang="en-US" sz="1440" i="1" dirty="0"/>
              <a:t>Fabric Management</a:t>
            </a:r>
          </a:p>
        </p:txBody>
      </p:sp>
      <p:sp>
        <p:nvSpPr>
          <p:cNvPr id="912" name="Google Shape;912;p60"/>
          <p:cNvSpPr/>
          <p:nvPr/>
        </p:nvSpPr>
        <p:spPr>
          <a:xfrm rot="10800000" flipH="1">
            <a:off x="2133564" y="6600025"/>
            <a:ext cx="669426" cy="218458"/>
          </a:xfrm>
          <a:custGeom>
            <a:avLst/>
            <a:gdLst/>
            <a:ahLst/>
            <a:cxnLst/>
            <a:rect l="l" t="t" r="r" b="b"/>
            <a:pathLst>
              <a:path w="297999" h="377456" extrusionOk="0">
                <a:moveTo>
                  <a:pt x="297999" y="0"/>
                </a:moveTo>
                <a:lnTo>
                  <a:pt x="297999" y="373715"/>
                </a:lnTo>
                <a:lnTo>
                  <a:pt x="0" y="377456"/>
                </a:lnTo>
              </a:path>
            </a:pathLst>
          </a:custGeom>
          <a:noFill/>
          <a:ln w="12700"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sp>
        <p:nvSpPr>
          <p:cNvPr id="913" name="Google Shape;913;p60"/>
          <p:cNvSpPr txBox="1"/>
          <p:nvPr/>
        </p:nvSpPr>
        <p:spPr>
          <a:xfrm>
            <a:off x="4389405" y="1897439"/>
            <a:ext cx="3128998" cy="2096062"/>
          </a:xfrm>
          <a:prstGeom prst="rect">
            <a:avLst/>
          </a:prstGeom>
          <a:noFill/>
          <a:ln>
            <a:noFill/>
          </a:ln>
        </p:spPr>
        <p:txBody>
          <a:bodyPr spcFirstLastPara="1" wrap="square" lIns="146280" tIns="73120" rIns="146280" bIns="73120" anchor="t" anchorCtr="0">
            <a:noAutofit/>
          </a:bodyPr>
          <a:lstStyle/>
          <a:p>
            <a:pPr>
              <a:buSzPts val="900"/>
            </a:pPr>
            <a:r>
              <a:rPr lang="en-US" sz="1440" i="1" dirty="0"/>
              <a:t>Use-cases where performance is not the bottle-neck</a:t>
            </a:r>
          </a:p>
          <a:p>
            <a:pPr marL="228581" indent="-228581">
              <a:buSzPts val="900"/>
              <a:buFont typeface="Noto Sans Symbols"/>
              <a:buChar char="▪"/>
            </a:pPr>
            <a:r>
              <a:rPr lang="en-US" sz="1440" i="1" dirty="0"/>
              <a:t>Multi-cloud environments</a:t>
            </a:r>
          </a:p>
          <a:p>
            <a:pPr marL="228581" indent="-228581">
              <a:buSzPts val="900"/>
              <a:buFont typeface="Noto Sans Symbols"/>
              <a:buChar char="▪"/>
            </a:pPr>
            <a:r>
              <a:rPr lang="en-US" sz="1440" i="1" dirty="0"/>
              <a:t>Control plane centric applications</a:t>
            </a:r>
          </a:p>
          <a:p>
            <a:pPr marL="228581" indent="-228581">
              <a:buSzPts val="900"/>
              <a:buFont typeface="Noto Sans Symbols"/>
              <a:buChar char="▪"/>
            </a:pPr>
            <a:r>
              <a:rPr lang="en-US" sz="1440" i="1" dirty="0"/>
              <a:t>Cases where VM is kernel based</a:t>
            </a:r>
          </a:p>
          <a:p>
            <a:pPr marL="228581" indent="-228581">
              <a:buSzPts val="900"/>
              <a:buFont typeface="Noto Sans Symbols"/>
              <a:buChar char="▪"/>
            </a:pPr>
            <a:r>
              <a:rPr lang="en-US" sz="1440" i="1" dirty="0"/>
              <a:t>TCP termination end-points like Load-balancer</a:t>
            </a:r>
          </a:p>
          <a:p>
            <a:pPr marL="228581" indent="-228581">
              <a:buSzPts val="900"/>
              <a:buFont typeface="Noto Sans Symbols"/>
              <a:buChar char="▪"/>
            </a:pPr>
            <a:r>
              <a:rPr lang="en-US" sz="1440" i="1" dirty="0"/>
              <a:t>Container workloads</a:t>
            </a:r>
          </a:p>
        </p:txBody>
      </p:sp>
      <p:sp>
        <p:nvSpPr>
          <p:cNvPr id="914" name="Google Shape;914;p60"/>
          <p:cNvSpPr/>
          <p:nvPr/>
        </p:nvSpPr>
        <p:spPr>
          <a:xfrm>
            <a:off x="9236203" y="2791563"/>
            <a:ext cx="801229" cy="832214"/>
          </a:xfrm>
          <a:custGeom>
            <a:avLst/>
            <a:gdLst/>
            <a:ahLst/>
            <a:cxnLst/>
            <a:rect l="l" t="t" r="r" b="b"/>
            <a:pathLst>
              <a:path w="600922" h="610219" extrusionOk="0">
                <a:moveTo>
                  <a:pt x="1626" y="0"/>
                </a:moveTo>
                <a:cubicBezTo>
                  <a:pt x="26" y="167268"/>
                  <a:pt x="1600" y="334536"/>
                  <a:pt x="0" y="501804"/>
                </a:cubicBezTo>
                <a:lnTo>
                  <a:pt x="600617" y="504980"/>
                </a:lnTo>
                <a:cubicBezTo>
                  <a:pt x="599559" y="541118"/>
                  <a:pt x="601675" y="574081"/>
                  <a:pt x="600617" y="610219"/>
                </a:cubicBezTo>
              </a:path>
            </a:pathLst>
          </a:custGeom>
          <a:noFill/>
          <a:ln w="9525" cap="flat" cmpd="sng">
            <a:solidFill>
              <a:schemeClr val="dk1"/>
            </a:solidFill>
            <a:prstDash val="solid"/>
            <a:round/>
            <a:headEnd type="none" w="sm" len="sm"/>
            <a:tailEnd type="none" w="sm" len="sm"/>
          </a:ln>
        </p:spPr>
        <p:txBody>
          <a:bodyPr spcFirstLastPara="1" wrap="square" lIns="146280" tIns="73120" rIns="146280" bIns="73120" anchor="ctr" anchorCtr="0">
            <a:noAutofit/>
          </a:bodyPr>
          <a:lstStyle/>
          <a:p>
            <a:pPr algn="ctr">
              <a:buSzPts val="1167"/>
            </a:pPr>
            <a:endParaRPr sz="1867">
              <a:solidFill>
                <a:schemeClr val="lt1"/>
              </a:solidFill>
            </a:endParaRPr>
          </a:p>
        </p:txBody>
      </p:sp>
      <p:pic>
        <p:nvPicPr>
          <p:cNvPr id="915" name="Google Shape;915;p60" descr="Generic Router 2.png"/>
          <p:cNvPicPr preferRelativeResize="0"/>
          <p:nvPr/>
        </p:nvPicPr>
        <p:blipFill rotWithShape="1">
          <a:blip r:embed="rId3">
            <a:alphaModFix/>
          </a:blip>
          <a:srcRect/>
          <a:stretch/>
        </p:blipFill>
        <p:spPr>
          <a:xfrm>
            <a:off x="9027191" y="2765018"/>
            <a:ext cx="510886" cy="498368"/>
          </a:xfrm>
          <a:prstGeom prst="rect">
            <a:avLst/>
          </a:prstGeom>
          <a:noFill/>
          <a:ln>
            <a:noFill/>
          </a:ln>
        </p:spPr>
      </p:pic>
    </p:spTree>
    <p:extLst>
      <p:ext uri="{BB962C8B-B14F-4D97-AF65-F5344CB8AC3E}">
        <p14:creationId xmlns:p14="http://schemas.microsoft.com/office/powerpoint/2010/main" val="3101651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42523" y="694534"/>
            <a:ext cx="13167362" cy="498598"/>
          </a:xfrm>
        </p:spPr>
        <p:txBody>
          <a:bodyPr/>
          <a:lstStyle/>
          <a:p>
            <a:r>
              <a:rPr lang="en-US" sz="3600" dirty="0"/>
              <a:t>DPDK Overview</a:t>
            </a:r>
          </a:p>
        </p:txBody>
      </p:sp>
      <p:sp>
        <p:nvSpPr>
          <p:cNvPr id="6" name="Content Placeholder 5"/>
          <p:cNvSpPr>
            <a:spLocks noGrp="1"/>
          </p:cNvSpPr>
          <p:nvPr>
            <p:ph idx="1"/>
          </p:nvPr>
        </p:nvSpPr>
        <p:spPr>
          <a:xfrm>
            <a:off x="731519" y="1642266"/>
            <a:ext cx="13167362" cy="5776670"/>
          </a:xfrm>
        </p:spPr>
        <p:txBody>
          <a:bodyPr/>
          <a:lstStyle/>
          <a:p>
            <a:r>
              <a:rPr lang="en-US" sz="3067" dirty="0" err="1">
                <a:solidFill>
                  <a:schemeClr val="tx1"/>
                </a:solidFill>
                <a:latin typeface="+mn-lt"/>
                <a:cs typeface="+mn-cs"/>
              </a:rPr>
              <a:t>Userspace</a:t>
            </a:r>
            <a:r>
              <a:rPr lang="en-US" sz="3067" dirty="0">
                <a:solidFill>
                  <a:schemeClr val="tx1"/>
                </a:solidFill>
                <a:latin typeface="+mn-lt"/>
                <a:cs typeface="+mn-cs"/>
              </a:rPr>
              <a:t> library initially developed by Intel and 6Wind</a:t>
            </a:r>
          </a:p>
          <a:p>
            <a:r>
              <a:rPr lang="en-US" sz="3067" dirty="0">
                <a:solidFill>
                  <a:schemeClr val="tx1"/>
                </a:solidFill>
                <a:latin typeface="+mn-lt"/>
                <a:cs typeface="+mn-cs"/>
              </a:rPr>
              <a:t>Opensource, large community and contributors</a:t>
            </a:r>
          </a:p>
          <a:p>
            <a:r>
              <a:rPr lang="en-US" sz="3067" dirty="0">
                <a:solidFill>
                  <a:schemeClr val="tx1"/>
                </a:solidFill>
                <a:latin typeface="+mn-lt"/>
                <a:cs typeface="+mn-cs"/>
              </a:rPr>
              <a:t>Application runs as multiple logical cores (</a:t>
            </a:r>
            <a:r>
              <a:rPr lang="en-US" sz="3067" dirty="0" err="1">
                <a:solidFill>
                  <a:schemeClr val="tx1"/>
                </a:solidFill>
                <a:latin typeface="+mn-lt"/>
                <a:cs typeface="+mn-cs"/>
              </a:rPr>
              <a:t>Lcores</a:t>
            </a:r>
            <a:r>
              <a:rPr lang="en-US" sz="3067" dirty="0">
                <a:solidFill>
                  <a:schemeClr val="tx1"/>
                </a:solidFill>
                <a:latin typeface="+mn-lt"/>
                <a:cs typeface="+mn-cs"/>
              </a:rPr>
              <a:t>) in </a:t>
            </a:r>
            <a:r>
              <a:rPr lang="en-US" sz="3067" dirty="0" err="1">
                <a:solidFill>
                  <a:schemeClr val="tx1"/>
                </a:solidFill>
                <a:latin typeface="+mn-lt"/>
                <a:cs typeface="+mn-cs"/>
              </a:rPr>
              <a:t>userspace</a:t>
            </a:r>
            <a:endParaRPr lang="en-US" sz="3067" dirty="0">
              <a:solidFill>
                <a:schemeClr val="tx1"/>
              </a:solidFill>
              <a:latin typeface="+mn-lt"/>
              <a:cs typeface="+mn-cs"/>
            </a:endParaRPr>
          </a:p>
          <a:p>
            <a:r>
              <a:rPr lang="en-US" sz="3067" dirty="0">
                <a:solidFill>
                  <a:schemeClr val="tx1"/>
                </a:solidFill>
                <a:latin typeface="+mn-lt"/>
                <a:cs typeface="+mn-cs"/>
              </a:rPr>
              <a:t>Huge performance benefits for x86 </a:t>
            </a:r>
            <a:r>
              <a:rPr lang="en-US" sz="3067" dirty="0" err="1">
                <a:solidFill>
                  <a:schemeClr val="tx1"/>
                </a:solidFill>
                <a:latin typeface="+mn-lt"/>
                <a:cs typeface="+mn-cs"/>
              </a:rPr>
              <a:t>dataplane</a:t>
            </a:r>
            <a:r>
              <a:rPr lang="en-US" sz="3067" dirty="0">
                <a:solidFill>
                  <a:schemeClr val="tx1"/>
                </a:solidFill>
                <a:latin typeface="+mn-lt"/>
                <a:cs typeface="+mn-cs"/>
              </a:rPr>
              <a:t> applications</a:t>
            </a:r>
          </a:p>
          <a:p>
            <a:pPr lvl="1"/>
            <a:r>
              <a:rPr lang="en-US" sz="3067" dirty="0">
                <a:solidFill>
                  <a:schemeClr val="tx1"/>
                </a:solidFill>
                <a:latin typeface="+mn-lt"/>
                <a:cs typeface="+mn-cs"/>
              </a:rPr>
              <a:t>Efficient use of CPU caches</a:t>
            </a:r>
          </a:p>
          <a:p>
            <a:pPr lvl="1"/>
            <a:r>
              <a:rPr lang="en-US" sz="3067" dirty="0">
                <a:solidFill>
                  <a:schemeClr val="tx1"/>
                </a:solidFill>
                <a:latin typeface="+mn-lt"/>
                <a:cs typeface="+mn-cs"/>
              </a:rPr>
              <a:t>Prefetching</a:t>
            </a:r>
          </a:p>
          <a:p>
            <a:pPr lvl="1"/>
            <a:r>
              <a:rPr lang="en-US" sz="3067" dirty="0">
                <a:solidFill>
                  <a:schemeClr val="tx1"/>
                </a:solidFill>
                <a:latin typeface="+mn-lt"/>
                <a:cs typeface="+mn-cs"/>
              </a:rPr>
              <a:t>Huge pages</a:t>
            </a:r>
          </a:p>
          <a:p>
            <a:pPr lvl="1"/>
            <a:r>
              <a:rPr lang="en-US" sz="3067" dirty="0">
                <a:solidFill>
                  <a:schemeClr val="tx1"/>
                </a:solidFill>
                <a:latin typeface="+mn-lt"/>
                <a:cs typeface="+mn-cs"/>
              </a:rPr>
              <a:t>NUMA aware</a:t>
            </a:r>
          </a:p>
        </p:txBody>
      </p:sp>
    </p:spTree>
    <p:extLst>
      <p:ext uri="{BB962C8B-B14F-4D97-AF65-F5344CB8AC3E}">
        <p14:creationId xmlns:p14="http://schemas.microsoft.com/office/powerpoint/2010/main" val="311516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928858" y="993931"/>
            <a:ext cx="8663860" cy="7102587"/>
          </a:xfrm>
          <a:prstGeom prst="rect">
            <a:avLst/>
          </a:prstGeom>
        </p:spPr>
      </p:pic>
      <p:sp>
        <p:nvSpPr>
          <p:cNvPr id="7" name="Title 4">
            <a:extLst>
              <a:ext uri="{FF2B5EF4-FFF2-40B4-BE49-F238E27FC236}">
                <a16:creationId xmlns:a16="http://schemas.microsoft.com/office/drawing/2014/main" id="{783A672A-D720-6044-A38B-C47316A7DF83}"/>
              </a:ext>
            </a:extLst>
          </p:cNvPr>
          <p:cNvSpPr txBox="1">
            <a:spLocks/>
          </p:cNvSpPr>
          <p:nvPr/>
        </p:nvSpPr>
        <p:spPr>
          <a:xfrm>
            <a:off x="5224843" y="247494"/>
            <a:ext cx="13167362" cy="498598"/>
          </a:xfrm>
          <a:prstGeom prst="rect">
            <a:avLst/>
          </a:prstGeom>
        </p:spPr>
        <p:txBody>
          <a:bodyPr lIns="0" tIns="0" rIns="0" bIns="0" anchor="b" anchorCtr="0">
            <a:spAutoFit/>
          </a:bodyPr>
          <a:lstStyle>
            <a:lvl1pPr algn="l" defTabSz="548606" rtl="0" eaLnBrk="1" latinLnBrk="0" hangingPunct="1">
              <a:lnSpc>
                <a:spcPct val="90000"/>
              </a:lnSpc>
              <a:spcBef>
                <a:spcPts val="400"/>
              </a:spcBef>
              <a:buNone/>
              <a:defRPr lang="en-US" sz="4800" b="0" i="0" kern="1200" spc="-61" baseline="0">
                <a:solidFill>
                  <a:schemeClr val="tx1"/>
                </a:solidFill>
                <a:latin typeface="Arial"/>
                <a:ea typeface="+mn-ea"/>
                <a:cs typeface="Arial"/>
              </a:defRPr>
            </a:lvl1pPr>
          </a:lstStyle>
          <a:p>
            <a:r>
              <a:rPr lang="en-US" sz="3600" dirty="0"/>
              <a:t>DPDK Compute Overview</a:t>
            </a:r>
          </a:p>
        </p:txBody>
      </p:sp>
    </p:spTree>
    <p:extLst>
      <p:ext uri="{BB962C8B-B14F-4D97-AF65-F5344CB8AC3E}">
        <p14:creationId xmlns:p14="http://schemas.microsoft.com/office/powerpoint/2010/main" val="353904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PSNARRATIONPROPS" val="Z:\JamesWork\Juniper\Dev Days Demo\audio v4\Slide28.mp3"/>
  <p:tag name="PPSNARRATION" val="6,305215189,Z:\JamesWork\Juniper\Dev Days Demo\JDN Developer Days Deck Part2 - Junos SDK v4_pptx\Media.ppcx"/>
</p:tagLst>
</file>

<file path=ppt/theme/theme1.xml><?xml version="1.0" encoding="utf-8"?>
<a:theme xmlns:a="http://schemas.openxmlformats.org/drawingml/2006/main" name="Juniper 2014 Template">
  <a:themeElements>
    <a:clrScheme name="Juniper Colors 2014">
      <a:dk1>
        <a:srgbClr val="445E88"/>
      </a:dk1>
      <a:lt1>
        <a:srgbClr val="FFFFFF"/>
      </a:lt1>
      <a:dk2>
        <a:srgbClr val="A8B9C8"/>
      </a:dk2>
      <a:lt2>
        <a:srgbClr val="C8C8C8"/>
      </a:lt2>
      <a:accent1>
        <a:srgbClr val="3EBAF1"/>
      </a:accent1>
      <a:accent2>
        <a:srgbClr val="3C3C3C"/>
      </a:accent2>
      <a:accent3>
        <a:srgbClr val="E76252"/>
      </a:accent3>
      <a:accent4>
        <a:srgbClr val="68AE64"/>
      </a:accent4>
      <a:accent5>
        <a:srgbClr val="3095C2"/>
      </a:accent5>
      <a:accent6>
        <a:srgbClr val="00A3A5"/>
      </a:accent6>
      <a:hlink>
        <a:srgbClr val="0067AB"/>
      </a:hlink>
      <a:folHlink>
        <a:srgbClr val="64646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91425" tIns="45713" rIns="91425" bIns="45713" rtlCol="0" anchor="ctr"/>
      <a:lstStyle>
        <a:defPPr algn="ctr">
          <a:defRPr sz="140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miter lim="800000"/>
        </a:ln>
        <a:effectLst/>
      </a:spPr>
      <a:bodyPr/>
      <a:lstStyle/>
      <a:style>
        <a:lnRef idx="2">
          <a:schemeClr val="accent1"/>
        </a:lnRef>
        <a:fillRef idx="0">
          <a:schemeClr val="accent1"/>
        </a:fillRef>
        <a:effectRef idx="1">
          <a:schemeClr val="accent1"/>
        </a:effectRef>
        <a:fontRef idx="minor">
          <a:schemeClr val="tx1"/>
        </a:fontRef>
      </a:style>
    </a:lnDef>
    <a:txDef>
      <a:spPr>
        <a:ln>
          <a:noFill/>
        </a:ln>
      </a:spPr>
      <a:bodyPr lIns="45643" tIns="22821" rIns="45643" bIns="22821"/>
      <a:lstStyle>
        <a:defPPr algn="l">
          <a:lnSpc>
            <a:spcPct val="90000"/>
          </a:lnSpc>
          <a:defRPr sz="1400" dirty="0" smtClean="0">
            <a:solidFill>
              <a:schemeClr val="accent2"/>
            </a:solidFill>
            <a:latin typeface="Arial"/>
            <a:cs typeface="Arial"/>
          </a:defRPr>
        </a:defPPr>
      </a:lstStyle>
    </a:txDef>
  </a:objectDefaults>
  <a:extraClrSchemeLst/>
  <a:extLst>
    <a:ext uri="{05A4C25C-085E-4340-85A3-A5531E510DB2}">
      <thm15:themeFamily xmlns:thm15="http://schemas.microsoft.com/office/thememl/2012/main" name="Juniper PowerPoint Template" id="{782331A0-91D9-4DA7-A75B-1F2EB3B03DD1}" vid="{E7F1449D-022F-4FF2-BC3A-8D348E16F5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Juniper 2014 Template</Template>
  <TotalTime>32211</TotalTime>
  <Words>1304</Words>
  <Application>Microsoft Macintosh PowerPoint</Application>
  <PresentationFormat>Custom</PresentationFormat>
  <Paragraphs>411</Paragraphs>
  <Slides>20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Courier New</vt:lpstr>
      <vt:lpstr>Noto Sans Symbols</vt:lpstr>
      <vt:lpstr>Times New Roman</vt:lpstr>
      <vt:lpstr>Juniper 2014 Template</vt:lpstr>
      <vt:lpstr>vRouter / DPDK architecture  Kiran &lt;kirankn@juniper.net&gt;</vt:lpstr>
      <vt:lpstr>Tungsten Fabric Software Stack</vt:lpstr>
      <vt:lpstr>Compute node – Hypervisor, vRouter</vt:lpstr>
      <vt:lpstr>vRouter module interfaces </vt:lpstr>
      <vt:lpstr>Control plane and Data plane</vt:lpstr>
      <vt:lpstr>vRouter Packet Processing Pipeline</vt:lpstr>
      <vt:lpstr>vRouter Deployment Models</vt:lpstr>
      <vt:lpstr>DPDK Overview</vt:lpstr>
      <vt:lpstr>PowerPoint Presentation</vt:lpstr>
      <vt:lpstr>PowerPoint Presentation</vt:lpstr>
      <vt:lpstr>DPDK vRouter packet walk-through  (from NIC to Guest) for a DPDK VM</vt:lpstr>
      <vt:lpstr>DPDK vRouter packet walk-through  (from NIC to Guest) for a non-DPDK VM</vt:lpstr>
      <vt:lpstr>DPDK vRouter packet walk-through  (from Guest to NIC) for a DPDK VM</vt:lpstr>
      <vt:lpstr>DPDK vRouter packet walk-through  (from Guest to NIC) for a non-DPDK VM</vt:lpstr>
      <vt:lpstr>DPDK vRouter packet walk-through with MQ-Virtio  (from NIC to Guest) for a MQ-Virtio DPDK VM</vt:lpstr>
      <vt:lpstr>DPDK vRouter packet walk-through with MQ-Virtio  (from Guest to NIC) for a MQ-Virtio DPDK VM</vt:lpstr>
      <vt:lpstr>vRouter Performance</vt:lpstr>
      <vt:lpstr>Call For Action vRouter Roadmap</vt:lpstr>
      <vt:lpstr>References</vt:lpstr>
      <vt:lpstr>Thank you!</vt:lpstr>
    </vt:vector>
  </TitlesOfParts>
  <Company>Juniper Networks,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Contrail DPDK vRouter</dc:title>
  <dc:creator>Qasim Arham</dc:creator>
  <cp:keywords>PPT, PPT template, toolkit, PPT toolkit,  corporate template, corporate PPT template, PowerPoint template, Juniper PPT template</cp:keywords>
  <cp:lastModifiedBy>Kiran KN</cp:lastModifiedBy>
  <cp:revision>108</cp:revision>
  <cp:lastPrinted>2013-12-27T18:52:02Z</cp:lastPrinted>
  <dcterms:created xsi:type="dcterms:W3CDTF">2015-01-23T19:40:07Z</dcterms:created>
  <dcterms:modified xsi:type="dcterms:W3CDTF">2019-12-06T05:36:37Z</dcterms:modified>
</cp:coreProperties>
</file>